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Bangers" panose="020B0604020202020204" charset="0"/>
      <p:regular r:id="rId19"/>
    </p:embeddedFont>
    <p:embeddedFont>
      <p:font typeface="Calibri" panose="020F0502020204030204" pitchFamily="34" charset="0"/>
      <p:regular r:id="rId20"/>
      <p:bold r:id="rId21"/>
      <p:italic r:id="rId22"/>
      <p:boldItalic r:id="rId23"/>
    </p:embeddedFont>
    <p:embeddedFont>
      <p:font typeface="Marykate"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33" d="100"/>
          <a:sy n="33" d="100"/>
        </p:scale>
        <p:origin x="1954" y="82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svg>
</file>

<file path=ppt/media/image25.png>
</file>

<file path=ppt/media/image26.svg>
</file>

<file path=ppt/media/image27.png>
</file>

<file path=ppt/media/image28.png>
</file>

<file path=ppt/media/image29.png>
</file>

<file path=ppt/media/image3.svg>
</file>

<file path=ppt/media/image30.png>
</file>

<file path=ppt/media/image31.png>
</file>

<file path=ppt/media/image32.png>
</file>

<file path=ppt/media/image33.svg>
</file>

<file path=ppt/media/image34.png>
</file>

<file path=ppt/media/image35.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4.svg"/><Relationship Id="rId9" Type="http://schemas.openxmlformats.org/officeDocument/2006/relationships/image" Target="../media/image27.png"/></Relationships>
</file>

<file path=ppt/slides/_rels/slide11.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28.png"/><Relationship Id="rId4" Type="http://schemas.openxmlformats.org/officeDocument/2006/relationships/image" Target="../media/image24.svg"/><Relationship Id="rId9" Type="http://schemas.openxmlformats.org/officeDocument/2006/relationships/image" Target="../media/image27.png"/></Relationships>
</file>

<file path=ppt/slides/_rels/slide12.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28.png"/><Relationship Id="rId4" Type="http://schemas.openxmlformats.org/officeDocument/2006/relationships/image" Target="../media/image24.svg"/><Relationship Id="rId9" Type="http://schemas.openxmlformats.org/officeDocument/2006/relationships/image" Target="../media/image29.png"/></Relationships>
</file>

<file path=ppt/slides/_rels/slide13.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30.png"/><Relationship Id="rId4" Type="http://schemas.openxmlformats.org/officeDocument/2006/relationships/image" Target="../media/image24.svg"/><Relationship Id="rId9" Type="http://schemas.openxmlformats.org/officeDocument/2006/relationships/image" Target="../media/image28.png"/></Relationships>
</file>

<file path=ppt/slides/_rels/slide14.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31.png"/><Relationship Id="rId4" Type="http://schemas.openxmlformats.org/officeDocument/2006/relationships/image" Target="../media/image24.svg"/><Relationship Id="rId9" Type="http://schemas.openxmlformats.org/officeDocument/2006/relationships/image" Target="../media/image28.png"/></Relationships>
</file>

<file path=ppt/slides/_rels/slide15.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32.png"/><Relationship Id="rId7" Type="http://schemas.openxmlformats.org/officeDocument/2006/relationships/image" Target="../media/image1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35.svg"/><Relationship Id="rId4" Type="http://schemas.openxmlformats.org/officeDocument/2006/relationships/image" Target="../media/image33.svg"/><Relationship Id="rId9" Type="http://schemas.openxmlformats.org/officeDocument/2006/relationships/image" Target="../media/image34.png"/></Relationships>
</file>

<file path=ppt/slides/_rels/slide17.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7.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1.png"/><Relationship Id="rId7" Type="http://schemas.openxmlformats.org/officeDocument/2006/relationships/image" Target="../media/image18.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2.svg"/><Relationship Id="rId9" Type="http://schemas.openxmlformats.org/officeDocument/2006/relationships/image" Target="../media/image20.sv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1.png"/><Relationship Id="rId7" Type="http://schemas.openxmlformats.org/officeDocument/2006/relationships/image" Target="../media/image18.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2.png"/><Relationship Id="rId5" Type="http://schemas.openxmlformats.org/officeDocument/2006/relationships/image" Target="../media/image15.png"/><Relationship Id="rId10" Type="http://schemas.openxmlformats.org/officeDocument/2006/relationships/image" Target="../media/image21.png"/><Relationship Id="rId4" Type="http://schemas.openxmlformats.org/officeDocument/2006/relationships/image" Target="../media/image12.svg"/><Relationship Id="rId9" Type="http://schemas.openxmlformats.org/officeDocument/2006/relationships/image" Target="../media/image20.svg"/></Relationships>
</file>

<file path=ppt/slides/_rels/slide7.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4.svg"/></Relationships>
</file>

<file path=ppt/slides/_rels/slide8.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4.svg"/></Relationships>
</file>

<file path=ppt/slides/_rels/slide9.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4.svg"/><Relationship Id="rId9"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V="1">
            <a:off x="-502464" y="-558905"/>
            <a:ext cx="6787299" cy="4114800"/>
          </a:xfrm>
          <a:custGeom>
            <a:avLst/>
            <a:gdLst/>
            <a:ahLst/>
            <a:cxnLst/>
            <a:rect l="l" t="t" r="r" b="b"/>
            <a:pathLst>
              <a:path w="6787299" h="4114800">
                <a:moveTo>
                  <a:pt x="0" y="4114800"/>
                </a:moveTo>
                <a:lnTo>
                  <a:pt x="6787299" y="4114800"/>
                </a:lnTo>
                <a:lnTo>
                  <a:pt x="6787299"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a:off x="12340777" y="6671837"/>
            <a:ext cx="6230612" cy="4114800"/>
          </a:xfrm>
          <a:custGeom>
            <a:avLst/>
            <a:gdLst/>
            <a:ahLst/>
            <a:cxnLst/>
            <a:rect l="l" t="t" r="r" b="b"/>
            <a:pathLst>
              <a:path w="6230612" h="4114800">
                <a:moveTo>
                  <a:pt x="6230612" y="0"/>
                </a:moveTo>
                <a:lnTo>
                  <a:pt x="0" y="0"/>
                </a:lnTo>
                <a:lnTo>
                  <a:pt x="0" y="4114800"/>
                </a:lnTo>
                <a:lnTo>
                  <a:pt x="6230612" y="4114800"/>
                </a:lnTo>
                <a:lnTo>
                  <a:pt x="6230612"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028700" y="-1142021"/>
            <a:ext cx="18426504" cy="13958077"/>
          </a:xfrm>
          <a:custGeom>
            <a:avLst/>
            <a:gdLst/>
            <a:ahLst/>
            <a:cxnLst/>
            <a:rect l="l" t="t" r="r" b="b"/>
            <a:pathLst>
              <a:path w="18426504" h="13958077">
                <a:moveTo>
                  <a:pt x="0" y="0"/>
                </a:moveTo>
                <a:lnTo>
                  <a:pt x="18426504" y="0"/>
                </a:lnTo>
                <a:lnTo>
                  <a:pt x="18426504" y="13958077"/>
                </a:lnTo>
                <a:lnTo>
                  <a:pt x="0" y="1395807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TextBox 6"/>
          <p:cNvSpPr txBox="1"/>
          <p:nvPr/>
        </p:nvSpPr>
        <p:spPr>
          <a:xfrm>
            <a:off x="2361908" y="3046188"/>
            <a:ext cx="14136826" cy="3625755"/>
          </a:xfrm>
          <a:prstGeom prst="rect">
            <a:avLst/>
          </a:prstGeom>
        </p:spPr>
        <p:txBody>
          <a:bodyPr lIns="0" tIns="0" rIns="0" bIns="0" rtlCol="0" anchor="t">
            <a:spAutoFit/>
          </a:bodyPr>
          <a:lstStyle/>
          <a:p>
            <a:pPr algn="ctr">
              <a:lnSpc>
                <a:spcPts val="14551"/>
              </a:lnSpc>
            </a:pPr>
            <a:r>
              <a:rPr lang="en-US" sz="10393">
                <a:solidFill>
                  <a:srgbClr val="FFFFFF"/>
                </a:solidFill>
                <a:latin typeface="Bangers"/>
                <a:ea typeface="Bangers"/>
                <a:cs typeface="Bangers"/>
                <a:sym typeface="Bangers"/>
              </a:rPr>
              <a:t>Pengaplikasian graf dalam kehidupan sehari-hari</a:t>
            </a:r>
          </a:p>
        </p:txBody>
      </p:sp>
      <p:sp>
        <p:nvSpPr>
          <p:cNvPr id="7" name="TextBox 7"/>
          <p:cNvSpPr txBox="1"/>
          <p:nvPr/>
        </p:nvSpPr>
        <p:spPr>
          <a:xfrm>
            <a:off x="5414063" y="1884138"/>
            <a:ext cx="8032516" cy="1047750"/>
          </a:xfrm>
          <a:prstGeom prst="rect">
            <a:avLst/>
          </a:prstGeom>
        </p:spPr>
        <p:txBody>
          <a:bodyPr lIns="0" tIns="0" rIns="0" bIns="0" rtlCol="0" anchor="t">
            <a:spAutoFit/>
          </a:bodyPr>
          <a:lstStyle/>
          <a:p>
            <a:pPr algn="ctr">
              <a:lnSpc>
                <a:spcPts val="8400"/>
              </a:lnSpc>
            </a:pPr>
            <a:r>
              <a:rPr lang="en-US" sz="6000" spc="-120">
                <a:solidFill>
                  <a:srgbClr val="FFFFFF"/>
                </a:solidFill>
                <a:latin typeface="Bangers"/>
                <a:ea typeface="Bangers"/>
                <a:cs typeface="Bangers"/>
                <a:sym typeface="Bangers"/>
              </a:rPr>
              <a:t>Presentasi</a:t>
            </a:r>
          </a:p>
        </p:txBody>
      </p:sp>
      <p:sp>
        <p:nvSpPr>
          <p:cNvPr id="8" name="TextBox 8"/>
          <p:cNvSpPr txBox="1"/>
          <p:nvPr/>
        </p:nvSpPr>
        <p:spPr>
          <a:xfrm>
            <a:off x="7979508" y="6919487"/>
            <a:ext cx="2901627" cy="1186203"/>
          </a:xfrm>
          <a:prstGeom prst="rect">
            <a:avLst/>
          </a:prstGeom>
        </p:spPr>
        <p:txBody>
          <a:bodyPr lIns="0" tIns="0" rIns="0" bIns="0" rtlCol="0" anchor="t">
            <a:spAutoFit/>
          </a:bodyPr>
          <a:lstStyle/>
          <a:p>
            <a:pPr algn="ctr">
              <a:lnSpc>
                <a:spcPts val="4714"/>
              </a:lnSpc>
            </a:pPr>
            <a:r>
              <a:rPr lang="en-US" sz="3367" spc="-67">
                <a:solidFill>
                  <a:srgbClr val="FFFFFF"/>
                </a:solidFill>
                <a:latin typeface="Bangers"/>
                <a:ea typeface="Bangers"/>
                <a:cs typeface="Bangers"/>
                <a:sym typeface="Bangers"/>
              </a:rPr>
              <a:t>muh. fahmi ashar</a:t>
            </a:r>
          </a:p>
          <a:p>
            <a:pPr algn="ctr">
              <a:lnSpc>
                <a:spcPts val="4714"/>
              </a:lnSpc>
            </a:pPr>
            <a:r>
              <a:rPr lang="en-US" sz="3367" spc="-67">
                <a:solidFill>
                  <a:srgbClr val="FFFFFF"/>
                </a:solidFill>
                <a:latin typeface="Bangers"/>
                <a:ea typeface="Bangers"/>
                <a:cs typeface="Bangers"/>
                <a:sym typeface="Bangers"/>
              </a:rPr>
              <a:t>13020240333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3798564" y="6747228"/>
            <a:ext cx="4664865" cy="4114800"/>
          </a:xfrm>
          <a:custGeom>
            <a:avLst/>
            <a:gdLst/>
            <a:ahLst/>
            <a:cxnLst/>
            <a:rect l="l" t="t" r="r" b="b"/>
            <a:pathLst>
              <a:path w="4664865" h="4114800">
                <a:moveTo>
                  <a:pt x="4664866" y="0"/>
                </a:moveTo>
                <a:lnTo>
                  <a:pt x="0" y="0"/>
                </a:lnTo>
                <a:lnTo>
                  <a:pt x="0" y="4114800"/>
                </a:lnTo>
                <a:lnTo>
                  <a:pt x="4664866" y="4114800"/>
                </a:lnTo>
                <a:lnTo>
                  <a:pt x="466486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23027" y="2044647"/>
            <a:ext cx="15828054" cy="6619004"/>
          </a:xfrm>
          <a:custGeom>
            <a:avLst/>
            <a:gdLst/>
            <a:ahLst/>
            <a:cxnLst/>
            <a:rect l="l" t="t" r="r" b="b"/>
            <a:pathLst>
              <a:path w="15828054" h="6619004">
                <a:moveTo>
                  <a:pt x="0" y="0"/>
                </a:moveTo>
                <a:lnTo>
                  <a:pt x="15828053" y="0"/>
                </a:lnTo>
                <a:lnTo>
                  <a:pt x="15828053" y="6619004"/>
                </a:lnTo>
                <a:lnTo>
                  <a:pt x="0" y="66190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639020" y="5354149"/>
            <a:ext cx="15412061" cy="4596804"/>
          </a:xfrm>
          <a:custGeom>
            <a:avLst/>
            <a:gdLst/>
            <a:ahLst/>
            <a:cxnLst/>
            <a:rect l="l" t="t" r="r" b="b"/>
            <a:pathLst>
              <a:path w="15412061" h="4596804">
                <a:moveTo>
                  <a:pt x="0" y="0"/>
                </a:moveTo>
                <a:lnTo>
                  <a:pt x="15412060" y="0"/>
                </a:lnTo>
                <a:lnTo>
                  <a:pt x="15412060" y="4596804"/>
                </a:lnTo>
                <a:lnTo>
                  <a:pt x="0" y="4596804"/>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flipH="1" flipV="1">
            <a:off x="-418391" y="-720183"/>
            <a:ext cx="3698829" cy="4179468"/>
          </a:xfrm>
          <a:custGeom>
            <a:avLst/>
            <a:gdLst/>
            <a:ahLst/>
            <a:cxnLst/>
            <a:rect l="l" t="t" r="r" b="b"/>
            <a:pathLst>
              <a:path w="3698829" h="4179468">
                <a:moveTo>
                  <a:pt x="3698829" y="4179468"/>
                </a:moveTo>
                <a:lnTo>
                  <a:pt x="0" y="4179468"/>
                </a:lnTo>
                <a:lnTo>
                  <a:pt x="0" y="0"/>
                </a:lnTo>
                <a:lnTo>
                  <a:pt x="3698829" y="0"/>
                </a:lnTo>
                <a:lnTo>
                  <a:pt x="3698829" y="4179468"/>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3125007" y="3123137"/>
            <a:ext cx="12024093" cy="6577393"/>
          </a:xfrm>
          <a:prstGeom prst="rect">
            <a:avLst/>
          </a:prstGeom>
        </p:spPr>
        <p:txBody>
          <a:bodyPr lIns="0" tIns="0" rIns="0" bIns="0" rtlCol="0" anchor="t">
            <a:spAutoFit/>
          </a:bodyPr>
          <a:lstStyle/>
          <a:p>
            <a:pPr algn="ctr">
              <a:lnSpc>
                <a:spcPts val="5860"/>
              </a:lnSpc>
            </a:pPr>
            <a:r>
              <a:rPr lang="en-US" sz="4185">
                <a:solidFill>
                  <a:srgbClr val="000000"/>
                </a:solidFill>
                <a:latin typeface="Marykate"/>
                <a:ea typeface="Marykate"/>
                <a:cs typeface="Marykate"/>
                <a:sym typeface="Marykate"/>
              </a:rPr>
              <a:t>Berdasarkan graf di atas, ada 3 kemungkinan rute perjalanannya yang dijabarkan sebagai berikut:</a:t>
            </a:r>
          </a:p>
          <a:p>
            <a:pPr algn="ctr">
              <a:lnSpc>
                <a:spcPts val="5860"/>
              </a:lnSpc>
            </a:pPr>
            <a:r>
              <a:rPr lang="en-US" sz="4185">
                <a:solidFill>
                  <a:srgbClr val="000000"/>
                </a:solidFill>
                <a:latin typeface="Marykate"/>
                <a:ea typeface="Marykate"/>
                <a:cs typeface="Marykate"/>
                <a:sym typeface="Marykate"/>
              </a:rPr>
              <a:t>a)    1 – 2 – 3 – 4 – 1 </a:t>
            </a:r>
          </a:p>
          <a:p>
            <a:pPr algn="ctr">
              <a:lnSpc>
                <a:spcPts val="5860"/>
              </a:lnSpc>
            </a:pPr>
            <a:r>
              <a:rPr lang="en-US" sz="4185">
                <a:solidFill>
                  <a:srgbClr val="000000"/>
                </a:solidFill>
                <a:latin typeface="Marykate"/>
                <a:ea typeface="Marykate"/>
                <a:cs typeface="Marykate"/>
                <a:sym typeface="Marykate"/>
              </a:rPr>
              <a:t>b)    1 – 3 – 2 – 4 – 1 </a:t>
            </a:r>
          </a:p>
          <a:p>
            <a:pPr algn="ctr">
              <a:lnSpc>
                <a:spcPts val="5860"/>
              </a:lnSpc>
            </a:pPr>
            <a:r>
              <a:rPr lang="en-US" sz="4185">
                <a:solidFill>
                  <a:srgbClr val="000000"/>
                </a:solidFill>
                <a:latin typeface="Marykate"/>
                <a:ea typeface="Marykate"/>
                <a:cs typeface="Marykate"/>
                <a:sym typeface="Marykate"/>
              </a:rPr>
              <a:t>c)     1 – 4 – 2 – 3 – 1</a:t>
            </a:r>
          </a:p>
          <a:p>
            <a:pPr algn="ctr">
              <a:lnSpc>
                <a:spcPts val="5860"/>
              </a:lnSpc>
            </a:pPr>
            <a:r>
              <a:rPr lang="en-US" sz="4185">
                <a:solidFill>
                  <a:srgbClr val="000000"/>
                </a:solidFill>
                <a:latin typeface="Marykate"/>
                <a:ea typeface="Marykate"/>
                <a:cs typeface="Marykate"/>
                <a:sym typeface="Marykate"/>
              </a:rPr>
              <a:t>pengiriman barang menjadi lebih mangkus karena tidak ada tempat tujuan yang dilalui dua kali. Pemodelan rute di atas cocok digunakan untuk pengiriman yang kontinyu dan terurut.</a:t>
            </a:r>
          </a:p>
          <a:p>
            <a:pPr algn="ctr">
              <a:lnSpc>
                <a:spcPts val="5860"/>
              </a:lnSpc>
            </a:pPr>
            <a:endParaRPr lang="en-US" sz="4185">
              <a:solidFill>
                <a:srgbClr val="000000"/>
              </a:solidFill>
              <a:latin typeface="Marykate"/>
              <a:ea typeface="Marykate"/>
              <a:cs typeface="Marykate"/>
              <a:sym typeface="Marykate"/>
            </a:endParaRPr>
          </a:p>
        </p:txBody>
      </p:sp>
      <p:sp>
        <p:nvSpPr>
          <p:cNvPr id="8" name="TextBox 8"/>
          <p:cNvSpPr txBox="1"/>
          <p:nvPr/>
        </p:nvSpPr>
        <p:spPr>
          <a:xfrm>
            <a:off x="3280438" y="293954"/>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penerapan graf</a:t>
            </a:r>
          </a:p>
        </p:txBody>
      </p:sp>
      <p:sp>
        <p:nvSpPr>
          <p:cNvPr id="9" name="Freeform 9"/>
          <p:cNvSpPr/>
          <p:nvPr/>
        </p:nvSpPr>
        <p:spPr>
          <a:xfrm>
            <a:off x="2748034" y="4524095"/>
            <a:ext cx="4030259" cy="2411038"/>
          </a:xfrm>
          <a:custGeom>
            <a:avLst/>
            <a:gdLst/>
            <a:ahLst/>
            <a:cxnLst/>
            <a:rect l="l" t="t" r="r" b="b"/>
            <a:pathLst>
              <a:path w="4030259" h="2411038">
                <a:moveTo>
                  <a:pt x="0" y="0"/>
                </a:moveTo>
                <a:lnTo>
                  <a:pt x="4030258" y="0"/>
                </a:lnTo>
                <a:lnTo>
                  <a:pt x="4030258" y="2411038"/>
                </a:lnTo>
                <a:lnTo>
                  <a:pt x="0" y="2411038"/>
                </a:lnTo>
                <a:lnTo>
                  <a:pt x="0" y="0"/>
                </a:lnTo>
                <a:close/>
              </a:path>
            </a:pathLst>
          </a:custGeom>
          <a:blipFill>
            <a:blip r:embed="rId9"/>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3798564" y="6747228"/>
            <a:ext cx="4664865" cy="4114800"/>
          </a:xfrm>
          <a:custGeom>
            <a:avLst/>
            <a:gdLst/>
            <a:ahLst/>
            <a:cxnLst/>
            <a:rect l="l" t="t" r="r" b="b"/>
            <a:pathLst>
              <a:path w="4664865" h="4114800">
                <a:moveTo>
                  <a:pt x="4664866" y="0"/>
                </a:moveTo>
                <a:lnTo>
                  <a:pt x="0" y="0"/>
                </a:lnTo>
                <a:lnTo>
                  <a:pt x="0" y="4114800"/>
                </a:lnTo>
                <a:lnTo>
                  <a:pt x="4664866" y="4114800"/>
                </a:lnTo>
                <a:lnTo>
                  <a:pt x="466486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23027" y="2044647"/>
            <a:ext cx="15828054" cy="6619004"/>
          </a:xfrm>
          <a:custGeom>
            <a:avLst/>
            <a:gdLst/>
            <a:ahLst/>
            <a:cxnLst/>
            <a:rect l="l" t="t" r="r" b="b"/>
            <a:pathLst>
              <a:path w="15828054" h="6619004">
                <a:moveTo>
                  <a:pt x="0" y="0"/>
                </a:moveTo>
                <a:lnTo>
                  <a:pt x="15828053" y="0"/>
                </a:lnTo>
                <a:lnTo>
                  <a:pt x="15828053" y="6619004"/>
                </a:lnTo>
                <a:lnTo>
                  <a:pt x="0" y="66190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847239" y="5354149"/>
            <a:ext cx="15412061" cy="4596804"/>
          </a:xfrm>
          <a:custGeom>
            <a:avLst/>
            <a:gdLst/>
            <a:ahLst/>
            <a:cxnLst/>
            <a:rect l="l" t="t" r="r" b="b"/>
            <a:pathLst>
              <a:path w="15412061" h="4596804">
                <a:moveTo>
                  <a:pt x="0" y="0"/>
                </a:moveTo>
                <a:lnTo>
                  <a:pt x="15412061" y="0"/>
                </a:lnTo>
                <a:lnTo>
                  <a:pt x="15412061" y="4596804"/>
                </a:lnTo>
                <a:lnTo>
                  <a:pt x="0" y="4596804"/>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flipH="1" flipV="1">
            <a:off x="-418391" y="-720183"/>
            <a:ext cx="3698829" cy="4179468"/>
          </a:xfrm>
          <a:custGeom>
            <a:avLst/>
            <a:gdLst/>
            <a:ahLst/>
            <a:cxnLst/>
            <a:rect l="l" t="t" r="r" b="b"/>
            <a:pathLst>
              <a:path w="3698829" h="4179468">
                <a:moveTo>
                  <a:pt x="3698829" y="4179468"/>
                </a:moveTo>
                <a:lnTo>
                  <a:pt x="0" y="4179468"/>
                </a:lnTo>
                <a:lnTo>
                  <a:pt x="0" y="0"/>
                </a:lnTo>
                <a:lnTo>
                  <a:pt x="3698829" y="0"/>
                </a:lnTo>
                <a:lnTo>
                  <a:pt x="3698829" y="4179468"/>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6420701" y="4394211"/>
            <a:ext cx="5446597" cy="3258339"/>
          </a:xfrm>
          <a:custGeom>
            <a:avLst/>
            <a:gdLst/>
            <a:ahLst/>
            <a:cxnLst/>
            <a:rect l="l" t="t" r="r" b="b"/>
            <a:pathLst>
              <a:path w="5446597" h="3258339">
                <a:moveTo>
                  <a:pt x="0" y="0"/>
                </a:moveTo>
                <a:lnTo>
                  <a:pt x="5446598" y="0"/>
                </a:lnTo>
                <a:lnTo>
                  <a:pt x="5446598" y="3258340"/>
                </a:lnTo>
                <a:lnTo>
                  <a:pt x="0" y="3258340"/>
                </a:lnTo>
                <a:lnTo>
                  <a:pt x="0" y="0"/>
                </a:lnTo>
                <a:close/>
              </a:path>
            </a:pathLst>
          </a:custGeom>
          <a:blipFill>
            <a:blip r:embed="rId9"/>
            <a:stretch>
              <a:fillRect/>
            </a:stretch>
          </a:blipFill>
        </p:spPr>
      </p:sp>
      <p:sp>
        <p:nvSpPr>
          <p:cNvPr id="8" name="Freeform 8"/>
          <p:cNvSpPr/>
          <p:nvPr/>
        </p:nvSpPr>
        <p:spPr>
          <a:xfrm>
            <a:off x="5932938" y="4103956"/>
            <a:ext cx="6170136" cy="3838850"/>
          </a:xfrm>
          <a:custGeom>
            <a:avLst/>
            <a:gdLst/>
            <a:ahLst/>
            <a:cxnLst/>
            <a:rect l="l" t="t" r="r" b="b"/>
            <a:pathLst>
              <a:path w="6170136" h="3838850">
                <a:moveTo>
                  <a:pt x="0" y="0"/>
                </a:moveTo>
                <a:lnTo>
                  <a:pt x="6170137" y="0"/>
                </a:lnTo>
                <a:lnTo>
                  <a:pt x="6170137" y="3838850"/>
                </a:lnTo>
                <a:lnTo>
                  <a:pt x="0" y="3838850"/>
                </a:lnTo>
                <a:lnTo>
                  <a:pt x="0" y="0"/>
                </a:lnTo>
                <a:close/>
              </a:path>
            </a:pathLst>
          </a:custGeom>
          <a:blipFill>
            <a:blip r:embed="rId10"/>
            <a:stretch>
              <a:fillRect/>
            </a:stretch>
          </a:blipFill>
        </p:spPr>
      </p:sp>
      <p:sp>
        <p:nvSpPr>
          <p:cNvPr id="9" name="TextBox 9"/>
          <p:cNvSpPr txBox="1"/>
          <p:nvPr/>
        </p:nvSpPr>
        <p:spPr>
          <a:xfrm>
            <a:off x="4240284" y="3000094"/>
            <a:ext cx="9555445" cy="1642676"/>
          </a:xfrm>
          <a:prstGeom prst="rect">
            <a:avLst/>
          </a:prstGeom>
        </p:spPr>
        <p:txBody>
          <a:bodyPr lIns="0" tIns="0" rIns="0" bIns="0" rtlCol="0" anchor="t">
            <a:spAutoFit/>
          </a:bodyPr>
          <a:lstStyle/>
          <a:p>
            <a:pPr algn="ctr">
              <a:lnSpc>
                <a:spcPts val="6627"/>
              </a:lnSpc>
            </a:pPr>
            <a:r>
              <a:rPr lang="en-US" sz="4733">
                <a:solidFill>
                  <a:srgbClr val="000000"/>
                </a:solidFill>
                <a:latin typeface="Marykate"/>
                <a:ea typeface="Marykate"/>
                <a:cs typeface="Marykate"/>
                <a:sym typeface="Marykate"/>
              </a:rPr>
              <a:t>2 . Graf berbobot dengan 6 simpul.</a:t>
            </a:r>
          </a:p>
          <a:p>
            <a:pPr algn="ctr">
              <a:lnSpc>
                <a:spcPts val="6627"/>
              </a:lnSpc>
            </a:pPr>
            <a:endParaRPr lang="en-US" sz="4733">
              <a:solidFill>
                <a:srgbClr val="000000"/>
              </a:solidFill>
              <a:latin typeface="Marykate"/>
              <a:ea typeface="Marykate"/>
              <a:cs typeface="Marykate"/>
              <a:sym typeface="Marykate"/>
            </a:endParaRPr>
          </a:p>
        </p:txBody>
      </p:sp>
      <p:sp>
        <p:nvSpPr>
          <p:cNvPr id="10" name="TextBox 10"/>
          <p:cNvSpPr txBox="1"/>
          <p:nvPr/>
        </p:nvSpPr>
        <p:spPr>
          <a:xfrm>
            <a:off x="3280438" y="293954"/>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penerapan graf</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3798564" y="6747228"/>
            <a:ext cx="4664865" cy="4114800"/>
          </a:xfrm>
          <a:custGeom>
            <a:avLst/>
            <a:gdLst/>
            <a:ahLst/>
            <a:cxnLst/>
            <a:rect l="l" t="t" r="r" b="b"/>
            <a:pathLst>
              <a:path w="4664865" h="4114800">
                <a:moveTo>
                  <a:pt x="4664866" y="0"/>
                </a:moveTo>
                <a:lnTo>
                  <a:pt x="0" y="0"/>
                </a:lnTo>
                <a:lnTo>
                  <a:pt x="0" y="4114800"/>
                </a:lnTo>
                <a:lnTo>
                  <a:pt x="4664866" y="4114800"/>
                </a:lnTo>
                <a:lnTo>
                  <a:pt x="466486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23027" y="2044647"/>
            <a:ext cx="15828054" cy="6619004"/>
          </a:xfrm>
          <a:custGeom>
            <a:avLst/>
            <a:gdLst/>
            <a:ahLst/>
            <a:cxnLst/>
            <a:rect l="l" t="t" r="r" b="b"/>
            <a:pathLst>
              <a:path w="15828054" h="6619004">
                <a:moveTo>
                  <a:pt x="0" y="0"/>
                </a:moveTo>
                <a:lnTo>
                  <a:pt x="15828053" y="0"/>
                </a:lnTo>
                <a:lnTo>
                  <a:pt x="15828053" y="6619004"/>
                </a:lnTo>
                <a:lnTo>
                  <a:pt x="0" y="66190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311976" y="5256605"/>
            <a:ext cx="15739104" cy="4694348"/>
          </a:xfrm>
          <a:custGeom>
            <a:avLst/>
            <a:gdLst/>
            <a:ahLst/>
            <a:cxnLst/>
            <a:rect l="l" t="t" r="r" b="b"/>
            <a:pathLst>
              <a:path w="15739104" h="4694348">
                <a:moveTo>
                  <a:pt x="0" y="0"/>
                </a:moveTo>
                <a:lnTo>
                  <a:pt x="15739104" y="0"/>
                </a:lnTo>
                <a:lnTo>
                  <a:pt x="15739104" y="4694348"/>
                </a:lnTo>
                <a:lnTo>
                  <a:pt x="0" y="4694348"/>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flipH="1" flipV="1">
            <a:off x="-418391" y="-720183"/>
            <a:ext cx="3698829" cy="4179468"/>
          </a:xfrm>
          <a:custGeom>
            <a:avLst/>
            <a:gdLst/>
            <a:ahLst/>
            <a:cxnLst/>
            <a:rect l="l" t="t" r="r" b="b"/>
            <a:pathLst>
              <a:path w="3698829" h="4179468">
                <a:moveTo>
                  <a:pt x="3698829" y="4179468"/>
                </a:moveTo>
                <a:lnTo>
                  <a:pt x="0" y="4179468"/>
                </a:lnTo>
                <a:lnTo>
                  <a:pt x="0" y="0"/>
                </a:lnTo>
                <a:lnTo>
                  <a:pt x="3698829" y="0"/>
                </a:lnTo>
                <a:lnTo>
                  <a:pt x="3698829" y="4179468"/>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6159843" y="3547111"/>
            <a:ext cx="9971154" cy="5257517"/>
          </a:xfrm>
          <a:custGeom>
            <a:avLst/>
            <a:gdLst/>
            <a:ahLst/>
            <a:cxnLst/>
            <a:rect l="l" t="t" r="r" b="b"/>
            <a:pathLst>
              <a:path w="9971154" h="5257517">
                <a:moveTo>
                  <a:pt x="0" y="0"/>
                </a:moveTo>
                <a:lnTo>
                  <a:pt x="9971154" y="0"/>
                </a:lnTo>
                <a:lnTo>
                  <a:pt x="9971154" y="5257517"/>
                </a:lnTo>
                <a:lnTo>
                  <a:pt x="0" y="5257517"/>
                </a:lnTo>
                <a:lnTo>
                  <a:pt x="0" y="0"/>
                </a:lnTo>
                <a:close/>
              </a:path>
            </a:pathLst>
          </a:custGeom>
          <a:blipFill>
            <a:blip r:embed="rId9"/>
            <a:stretch>
              <a:fillRect/>
            </a:stretch>
          </a:blipFill>
        </p:spPr>
      </p:sp>
      <p:sp>
        <p:nvSpPr>
          <p:cNvPr id="8" name="TextBox 8"/>
          <p:cNvSpPr txBox="1"/>
          <p:nvPr/>
        </p:nvSpPr>
        <p:spPr>
          <a:xfrm>
            <a:off x="3280438" y="293954"/>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penerapan graf</a:t>
            </a:r>
          </a:p>
        </p:txBody>
      </p:sp>
      <p:sp>
        <p:nvSpPr>
          <p:cNvPr id="9" name="TextBox 9"/>
          <p:cNvSpPr txBox="1"/>
          <p:nvPr/>
        </p:nvSpPr>
        <p:spPr>
          <a:xfrm>
            <a:off x="3542953" y="2671754"/>
            <a:ext cx="11604194" cy="2471746"/>
          </a:xfrm>
          <a:prstGeom prst="rect">
            <a:avLst/>
          </a:prstGeom>
        </p:spPr>
        <p:txBody>
          <a:bodyPr lIns="0" tIns="0" rIns="0" bIns="0" rtlCol="0" anchor="t">
            <a:spAutoFit/>
          </a:bodyPr>
          <a:lstStyle/>
          <a:p>
            <a:pPr algn="ctr">
              <a:lnSpc>
                <a:spcPts val="6627"/>
              </a:lnSpc>
            </a:pPr>
            <a:r>
              <a:rPr lang="en-US" sz="4733">
                <a:solidFill>
                  <a:srgbClr val="000000"/>
                </a:solidFill>
                <a:latin typeface="Marykate"/>
                <a:ea typeface="Marykate"/>
                <a:cs typeface="Marykate"/>
                <a:sym typeface="Marykate"/>
              </a:rPr>
              <a:t>langkah-langkah penyelesaiannya sebagai berikut:</a:t>
            </a:r>
          </a:p>
          <a:p>
            <a:pPr algn="ctr">
              <a:lnSpc>
                <a:spcPts val="6627"/>
              </a:lnSpc>
            </a:pPr>
            <a:endParaRPr lang="en-US" sz="4733">
              <a:solidFill>
                <a:srgbClr val="000000"/>
              </a:solidFill>
              <a:latin typeface="Marykate"/>
              <a:ea typeface="Marykate"/>
              <a:cs typeface="Marykate"/>
              <a:sym typeface="Marykate"/>
            </a:endParaRPr>
          </a:p>
          <a:p>
            <a:pPr algn="ctr">
              <a:lnSpc>
                <a:spcPts val="6627"/>
              </a:lnSpc>
            </a:pPr>
            <a:endParaRPr lang="en-US" sz="4733">
              <a:solidFill>
                <a:srgbClr val="000000"/>
              </a:solidFill>
              <a:latin typeface="Marykate"/>
              <a:ea typeface="Marykate"/>
              <a:cs typeface="Marykate"/>
              <a:sym typeface="Marykate"/>
            </a:endParaRPr>
          </a:p>
        </p:txBody>
      </p:sp>
      <p:sp>
        <p:nvSpPr>
          <p:cNvPr id="10" name="Freeform 10"/>
          <p:cNvSpPr/>
          <p:nvPr/>
        </p:nvSpPr>
        <p:spPr>
          <a:xfrm>
            <a:off x="1703507" y="4789579"/>
            <a:ext cx="4456336" cy="2772582"/>
          </a:xfrm>
          <a:custGeom>
            <a:avLst/>
            <a:gdLst/>
            <a:ahLst/>
            <a:cxnLst/>
            <a:rect l="l" t="t" r="r" b="b"/>
            <a:pathLst>
              <a:path w="4456336" h="2772582">
                <a:moveTo>
                  <a:pt x="0" y="0"/>
                </a:moveTo>
                <a:lnTo>
                  <a:pt x="4456336" y="0"/>
                </a:lnTo>
                <a:lnTo>
                  <a:pt x="4456336" y="2772581"/>
                </a:lnTo>
                <a:lnTo>
                  <a:pt x="0" y="2772581"/>
                </a:lnTo>
                <a:lnTo>
                  <a:pt x="0" y="0"/>
                </a:lnTo>
                <a:close/>
              </a:path>
            </a:pathLst>
          </a:custGeom>
          <a:blipFill>
            <a:blip r:embed="rId10"/>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3798564" y="6747228"/>
            <a:ext cx="4664865" cy="4114800"/>
          </a:xfrm>
          <a:custGeom>
            <a:avLst/>
            <a:gdLst/>
            <a:ahLst/>
            <a:cxnLst/>
            <a:rect l="l" t="t" r="r" b="b"/>
            <a:pathLst>
              <a:path w="4664865" h="4114800">
                <a:moveTo>
                  <a:pt x="4664866" y="0"/>
                </a:moveTo>
                <a:lnTo>
                  <a:pt x="0" y="0"/>
                </a:lnTo>
                <a:lnTo>
                  <a:pt x="0" y="4114800"/>
                </a:lnTo>
                <a:lnTo>
                  <a:pt x="4664866" y="4114800"/>
                </a:lnTo>
                <a:lnTo>
                  <a:pt x="466486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23027" y="2044647"/>
            <a:ext cx="15828054" cy="6619004"/>
          </a:xfrm>
          <a:custGeom>
            <a:avLst/>
            <a:gdLst/>
            <a:ahLst/>
            <a:cxnLst/>
            <a:rect l="l" t="t" r="r" b="b"/>
            <a:pathLst>
              <a:path w="15828054" h="6619004">
                <a:moveTo>
                  <a:pt x="0" y="0"/>
                </a:moveTo>
                <a:lnTo>
                  <a:pt x="15828053" y="0"/>
                </a:lnTo>
                <a:lnTo>
                  <a:pt x="15828053" y="6619004"/>
                </a:lnTo>
                <a:lnTo>
                  <a:pt x="0" y="66190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311976" y="5256605"/>
            <a:ext cx="15739104" cy="4694348"/>
          </a:xfrm>
          <a:custGeom>
            <a:avLst/>
            <a:gdLst/>
            <a:ahLst/>
            <a:cxnLst/>
            <a:rect l="l" t="t" r="r" b="b"/>
            <a:pathLst>
              <a:path w="15739104" h="4694348">
                <a:moveTo>
                  <a:pt x="0" y="0"/>
                </a:moveTo>
                <a:lnTo>
                  <a:pt x="15739104" y="0"/>
                </a:lnTo>
                <a:lnTo>
                  <a:pt x="15739104" y="4694348"/>
                </a:lnTo>
                <a:lnTo>
                  <a:pt x="0" y="4694348"/>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flipH="1" flipV="1">
            <a:off x="-418391" y="-720183"/>
            <a:ext cx="3698829" cy="4179468"/>
          </a:xfrm>
          <a:custGeom>
            <a:avLst/>
            <a:gdLst/>
            <a:ahLst/>
            <a:cxnLst/>
            <a:rect l="l" t="t" r="r" b="b"/>
            <a:pathLst>
              <a:path w="3698829" h="4179468">
                <a:moveTo>
                  <a:pt x="3698829" y="4179468"/>
                </a:moveTo>
                <a:lnTo>
                  <a:pt x="0" y="4179468"/>
                </a:lnTo>
                <a:lnTo>
                  <a:pt x="0" y="0"/>
                </a:lnTo>
                <a:lnTo>
                  <a:pt x="3698829" y="0"/>
                </a:lnTo>
                <a:lnTo>
                  <a:pt x="3698829" y="4179468"/>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3542953" y="2671754"/>
            <a:ext cx="11604194" cy="2471746"/>
          </a:xfrm>
          <a:prstGeom prst="rect">
            <a:avLst/>
          </a:prstGeom>
        </p:spPr>
        <p:txBody>
          <a:bodyPr lIns="0" tIns="0" rIns="0" bIns="0" rtlCol="0" anchor="t">
            <a:spAutoFit/>
          </a:bodyPr>
          <a:lstStyle/>
          <a:p>
            <a:pPr algn="ctr">
              <a:lnSpc>
                <a:spcPts val="6627"/>
              </a:lnSpc>
            </a:pPr>
            <a:r>
              <a:rPr lang="en-US" sz="4733">
                <a:solidFill>
                  <a:srgbClr val="000000"/>
                </a:solidFill>
                <a:latin typeface="Marykate"/>
                <a:ea typeface="Marykate"/>
                <a:cs typeface="Marykate"/>
                <a:sym typeface="Marykate"/>
              </a:rPr>
              <a:t>langkah-langkah penyelesaiannya sebagai berikut:</a:t>
            </a:r>
          </a:p>
          <a:p>
            <a:pPr algn="ctr">
              <a:lnSpc>
                <a:spcPts val="6627"/>
              </a:lnSpc>
            </a:pPr>
            <a:endParaRPr lang="en-US" sz="4733">
              <a:solidFill>
                <a:srgbClr val="000000"/>
              </a:solidFill>
              <a:latin typeface="Marykate"/>
              <a:ea typeface="Marykate"/>
              <a:cs typeface="Marykate"/>
              <a:sym typeface="Marykate"/>
            </a:endParaRPr>
          </a:p>
          <a:p>
            <a:pPr algn="ctr">
              <a:lnSpc>
                <a:spcPts val="6627"/>
              </a:lnSpc>
            </a:pPr>
            <a:endParaRPr lang="en-US" sz="4733">
              <a:solidFill>
                <a:srgbClr val="000000"/>
              </a:solidFill>
              <a:latin typeface="Marykate"/>
              <a:ea typeface="Marykate"/>
              <a:cs typeface="Marykate"/>
              <a:sym typeface="Marykate"/>
            </a:endParaRPr>
          </a:p>
        </p:txBody>
      </p:sp>
      <p:sp>
        <p:nvSpPr>
          <p:cNvPr id="8" name="Freeform 8"/>
          <p:cNvSpPr/>
          <p:nvPr/>
        </p:nvSpPr>
        <p:spPr>
          <a:xfrm>
            <a:off x="1703507" y="4789579"/>
            <a:ext cx="4456336" cy="2772582"/>
          </a:xfrm>
          <a:custGeom>
            <a:avLst/>
            <a:gdLst/>
            <a:ahLst/>
            <a:cxnLst/>
            <a:rect l="l" t="t" r="r" b="b"/>
            <a:pathLst>
              <a:path w="4456336" h="2772582">
                <a:moveTo>
                  <a:pt x="0" y="0"/>
                </a:moveTo>
                <a:lnTo>
                  <a:pt x="4456336" y="0"/>
                </a:lnTo>
                <a:lnTo>
                  <a:pt x="4456336" y="2772581"/>
                </a:lnTo>
                <a:lnTo>
                  <a:pt x="0" y="2772581"/>
                </a:lnTo>
                <a:lnTo>
                  <a:pt x="0" y="0"/>
                </a:lnTo>
                <a:close/>
              </a:path>
            </a:pathLst>
          </a:custGeom>
          <a:blipFill>
            <a:blip r:embed="rId9"/>
            <a:stretch>
              <a:fillRect/>
            </a:stretch>
          </a:blipFill>
        </p:spPr>
      </p:sp>
      <p:sp>
        <p:nvSpPr>
          <p:cNvPr id="9" name="Freeform 9"/>
          <p:cNvSpPr/>
          <p:nvPr/>
        </p:nvSpPr>
        <p:spPr>
          <a:xfrm>
            <a:off x="6406287" y="3960014"/>
            <a:ext cx="8740859" cy="5064997"/>
          </a:xfrm>
          <a:custGeom>
            <a:avLst/>
            <a:gdLst/>
            <a:ahLst/>
            <a:cxnLst/>
            <a:rect l="l" t="t" r="r" b="b"/>
            <a:pathLst>
              <a:path w="8740859" h="5064997">
                <a:moveTo>
                  <a:pt x="0" y="0"/>
                </a:moveTo>
                <a:lnTo>
                  <a:pt x="8740860" y="0"/>
                </a:lnTo>
                <a:lnTo>
                  <a:pt x="8740860" y="5064997"/>
                </a:lnTo>
                <a:lnTo>
                  <a:pt x="0" y="5064997"/>
                </a:lnTo>
                <a:lnTo>
                  <a:pt x="0" y="0"/>
                </a:lnTo>
                <a:close/>
              </a:path>
            </a:pathLst>
          </a:custGeom>
          <a:blipFill>
            <a:blip r:embed="rId10"/>
            <a:stretch>
              <a:fillRect/>
            </a:stretch>
          </a:blipFill>
        </p:spPr>
      </p:sp>
      <p:sp>
        <p:nvSpPr>
          <p:cNvPr id="10" name="TextBox 10"/>
          <p:cNvSpPr txBox="1"/>
          <p:nvPr/>
        </p:nvSpPr>
        <p:spPr>
          <a:xfrm>
            <a:off x="3280438" y="293954"/>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penerapan graf</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3798564" y="6747228"/>
            <a:ext cx="4664865" cy="4114800"/>
          </a:xfrm>
          <a:custGeom>
            <a:avLst/>
            <a:gdLst/>
            <a:ahLst/>
            <a:cxnLst/>
            <a:rect l="l" t="t" r="r" b="b"/>
            <a:pathLst>
              <a:path w="4664865" h="4114800">
                <a:moveTo>
                  <a:pt x="4664866" y="0"/>
                </a:moveTo>
                <a:lnTo>
                  <a:pt x="0" y="0"/>
                </a:lnTo>
                <a:lnTo>
                  <a:pt x="0" y="4114800"/>
                </a:lnTo>
                <a:lnTo>
                  <a:pt x="4664866" y="4114800"/>
                </a:lnTo>
                <a:lnTo>
                  <a:pt x="466486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23027" y="2044647"/>
            <a:ext cx="15828054" cy="6619004"/>
          </a:xfrm>
          <a:custGeom>
            <a:avLst/>
            <a:gdLst/>
            <a:ahLst/>
            <a:cxnLst/>
            <a:rect l="l" t="t" r="r" b="b"/>
            <a:pathLst>
              <a:path w="15828054" h="6619004">
                <a:moveTo>
                  <a:pt x="0" y="0"/>
                </a:moveTo>
                <a:lnTo>
                  <a:pt x="15828053" y="0"/>
                </a:lnTo>
                <a:lnTo>
                  <a:pt x="15828053" y="6619004"/>
                </a:lnTo>
                <a:lnTo>
                  <a:pt x="0" y="66190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311976" y="5256605"/>
            <a:ext cx="15739104" cy="4694348"/>
          </a:xfrm>
          <a:custGeom>
            <a:avLst/>
            <a:gdLst/>
            <a:ahLst/>
            <a:cxnLst/>
            <a:rect l="l" t="t" r="r" b="b"/>
            <a:pathLst>
              <a:path w="15739104" h="4694348">
                <a:moveTo>
                  <a:pt x="0" y="0"/>
                </a:moveTo>
                <a:lnTo>
                  <a:pt x="15739104" y="0"/>
                </a:lnTo>
                <a:lnTo>
                  <a:pt x="15739104" y="4694348"/>
                </a:lnTo>
                <a:lnTo>
                  <a:pt x="0" y="4694348"/>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flipH="1" flipV="1">
            <a:off x="-418391" y="-720183"/>
            <a:ext cx="3698829" cy="4179468"/>
          </a:xfrm>
          <a:custGeom>
            <a:avLst/>
            <a:gdLst/>
            <a:ahLst/>
            <a:cxnLst/>
            <a:rect l="l" t="t" r="r" b="b"/>
            <a:pathLst>
              <a:path w="3698829" h="4179468">
                <a:moveTo>
                  <a:pt x="3698829" y="4179468"/>
                </a:moveTo>
                <a:lnTo>
                  <a:pt x="0" y="4179468"/>
                </a:lnTo>
                <a:lnTo>
                  <a:pt x="0" y="0"/>
                </a:lnTo>
                <a:lnTo>
                  <a:pt x="3698829" y="0"/>
                </a:lnTo>
                <a:lnTo>
                  <a:pt x="3698829" y="4179468"/>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3542953" y="2671754"/>
            <a:ext cx="11604194" cy="2471746"/>
          </a:xfrm>
          <a:prstGeom prst="rect">
            <a:avLst/>
          </a:prstGeom>
        </p:spPr>
        <p:txBody>
          <a:bodyPr lIns="0" tIns="0" rIns="0" bIns="0" rtlCol="0" anchor="t">
            <a:spAutoFit/>
          </a:bodyPr>
          <a:lstStyle/>
          <a:p>
            <a:pPr algn="ctr">
              <a:lnSpc>
                <a:spcPts val="6627"/>
              </a:lnSpc>
            </a:pPr>
            <a:r>
              <a:rPr lang="en-US" sz="4733">
                <a:solidFill>
                  <a:srgbClr val="000000"/>
                </a:solidFill>
                <a:latin typeface="Marykate"/>
                <a:ea typeface="Marykate"/>
                <a:cs typeface="Marykate"/>
                <a:sym typeface="Marykate"/>
              </a:rPr>
              <a:t>langkah-langkah penyelesaiannya sebagai berikut:</a:t>
            </a:r>
          </a:p>
          <a:p>
            <a:pPr algn="ctr">
              <a:lnSpc>
                <a:spcPts val="6627"/>
              </a:lnSpc>
            </a:pPr>
            <a:endParaRPr lang="en-US" sz="4733">
              <a:solidFill>
                <a:srgbClr val="000000"/>
              </a:solidFill>
              <a:latin typeface="Marykate"/>
              <a:ea typeface="Marykate"/>
              <a:cs typeface="Marykate"/>
              <a:sym typeface="Marykate"/>
            </a:endParaRPr>
          </a:p>
          <a:p>
            <a:pPr algn="ctr">
              <a:lnSpc>
                <a:spcPts val="6627"/>
              </a:lnSpc>
            </a:pPr>
            <a:endParaRPr lang="en-US" sz="4733">
              <a:solidFill>
                <a:srgbClr val="000000"/>
              </a:solidFill>
              <a:latin typeface="Marykate"/>
              <a:ea typeface="Marykate"/>
              <a:cs typeface="Marykate"/>
              <a:sym typeface="Marykate"/>
            </a:endParaRPr>
          </a:p>
        </p:txBody>
      </p:sp>
      <p:sp>
        <p:nvSpPr>
          <p:cNvPr id="8" name="Freeform 8"/>
          <p:cNvSpPr/>
          <p:nvPr/>
        </p:nvSpPr>
        <p:spPr>
          <a:xfrm>
            <a:off x="1703507" y="4789579"/>
            <a:ext cx="4456336" cy="2772582"/>
          </a:xfrm>
          <a:custGeom>
            <a:avLst/>
            <a:gdLst/>
            <a:ahLst/>
            <a:cxnLst/>
            <a:rect l="l" t="t" r="r" b="b"/>
            <a:pathLst>
              <a:path w="4456336" h="2772582">
                <a:moveTo>
                  <a:pt x="0" y="0"/>
                </a:moveTo>
                <a:lnTo>
                  <a:pt x="4456336" y="0"/>
                </a:lnTo>
                <a:lnTo>
                  <a:pt x="4456336" y="2772581"/>
                </a:lnTo>
                <a:lnTo>
                  <a:pt x="0" y="2772581"/>
                </a:lnTo>
                <a:lnTo>
                  <a:pt x="0" y="0"/>
                </a:lnTo>
                <a:close/>
              </a:path>
            </a:pathLst>
          </a:custGeom>
          <a:blipFill>
            <a:blip r:embed="rId9"/>
            <a:stretch>
              <a:fillRect/>
            </a:stretch>
          </a:blipFill>
        </p:spPr>
      </p:sp>
      <p:sp>
        <p:nvSpPr>
          <p:cNvPr id="9" name="Freeform 9"/>
          <p:cNvSpPr/>
          <p:nvPr/>
        </p:nvSpPr>
        <p:spPr>
          <a:xfrm>
            <a:off x="6648737" y="3960014"/>
            <a:ext cx="7798199" cy="5256436"/>
          </a:xfrm>
          <a:custGeom>
            <a:avLst/>
            <a:gdLst/>
            <a:ahLst/>
            <a:cxnLst/>
            <a:rect l="l" t="t" r="r" b="b"/>
            <a:pathLst>
              <a:path w="7798199" h="5256436">
                <a:moveTo>
                  <a:pt x="0" y="0"/>
                </a:moveTo>
                <a:lnTo>
                  <a:pt x="7798199" y="0"/>
                </a:lnTo>
                <a:lnTo>
                  <a:pt x="7798199" y="5256436"/>
                </a:lnTo>
                <a:lnTo>
                  <a:pt x="0" y="5256436"/>
                </a:lnTo>
                <a:lnTo>
                  <a:pt x="0" y="0"/>
                </a:lnTo>
                <a:close/>
              </a:path>
            </a:pathLst>
          </a:custGeom>
          <a:blipFill>
            <a:blip r:embed="rId10"/>
            <a:stretch>
              <a:fillRect/>
            </a:stretch>
          </a:blipFill>
        </p:spPr>
      </p:sp>
      <p:sp>
        <p:nvSpPr>
          <p:cNvPr id="10" name="TextBox 10"/>
          <p:cNvSpPr txBox="1"/>
          <p:nvPr/>
        </p:nvSpPr>
        <p:spPr>
          <a:xfrm>
            <a:off x="3280438" y="293954"/>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penerapan graf</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3798564" y="6747228"/>
            <a:ext cx="4664865" cy="4114800"/>
          </a:xfrm>
          <a:custGeom>
            <a:avLst/>
            <a:gdLst/>
            <a:ahLst/>
            <a:cxnLst/>
            <a:rect l="l" t="t" r="r" b="b"/>
            <a:pathLst>
              <a:path w="4664865" h="4114800">
                <a:moveTo>
                  <a:pt x="4664866" y="0"/>
                </a:moveTo>
                <a:lnTo>
                  <a:pt x="0" y="0"/>
                </a:lnTo>
                <a:lnTo>
                  <a:pt x="0" y="4114800"/>
                </a:lnTo>
                <a:lnTo>
                  <a:pt x="4664866" y="4114800"/>
                </a:lnTo>
                <a:lnTo>
                  <a:pt x="466486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23027" y="2044647"/>
            <a:ext cx="15828054" cy="6619004"/>
          </a:xfrm>
          <a:custGeom>
            <a:avLst/>
            <a:gdLst/>
            <a:ahLst/>
            <a:cxnLst/>
            <a:rect l="l" t="t" r="r" b="b"/>
            <a:pathLst>
              <a:path w="15828054" h="6619004">
                <a:moveTo>
                  <a:pt x="0" y="0"/>
                </a:moveTo>
                <a:lnTo>
                  <a:pt x="15828053" y="0"/>
                </a:lnTo>
                <a:lnTo>
                  <a:pt x="15828053" y="6619004"/>
                </a:lnTo>
                <a:lnTo>
                  <a:pt x="0" y="66190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311976" y="5256605"/>
            <a:ext cx="15739104" cy="4694348"/>
          </a:xfrm>
          <a:custGeom>
            <a:avLst/>
            <a:gdLst/>
            <a:ahLst/>
            <a:cxnLst/>
            <a:rect l="l" t="t" r="r" b="b"/>
            <a:pathLst>
              <a:path w="15739104" h="4694348">
                <a:moveTo>
                  <a:pt x="0" y="0"/>
                </a:moveTo>
                <a:lnTo>
                  <a:pt x="15739104" y="0"/>
                </a:lnTo>
                <a:lnTo>
                  <a:pt x="15739104" y="4694348"/>
                </a:lnTo>
                <a:lnTo>
                  <a:pt x="0" y="4694348"/>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flipH="1" flipV="1">
            <a:off x="-418391" y="-720183"/>
            <a:ext cx="3698829" cy="4179468"/>
          </a:xfrm>
          <a:custGeom>
            <a:avLst/>
            <a:gdLst/>
            <a:ahLst/>
            <a:cxnLst/>
            <a:rect l="l" t="t" r="r" b="b"/>
            <a:pathLst>
              <a:path w="3698829" h="4179468">
                <a:moveTo>
                  <a:pt x="3698829" y="4179468"/>
                </a:moveTo>
                <a:lnTo>
                  <a:pt x="0" y="4179468"/>
                </a:lnTo>
                <a:lnTo>
                  <a:pt x="0" y="0"/>
                </a:lnTo>
                <a:lnTo>
                  <a:pt x="3698829" y="0"/>
                </a:lnTo>
                <a:lnTo>
                  <a:pt x="3698829" y="4179468"/>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3379431" y="3473893"/>
            <a:ext cx="11604194" cy="4129886"/>
          </a:xfrm>
          <a:prstGeom prst="rect">
            <a:avLst/>
          </a:prstGeom>
        </p:spPr>
        <p:txBody>
          <a:bodyPr lIns="0" tIns="0" rIns="0" bIns="0" rtlCol="0" anchor="t">
            <a:spAutoFit/>
          </a:bodyPr>
          <a:lstStyle/>
          <a:p>
            <a:pPr algn="ctr">
              <a:lnSpc>
                <a:spcPts val="6627"/>
              </a:lnSpc>
            </a:pPr>
            <a:r>
              <a:rPr lang="en-US" sz="4733">
                <a:solidFill>
                  <a:srgbClr val="000000"/>
                </a:solidFill>
                <a:latin typeface="Marykate"/>
                <a:ea typeface="Marykate"/>
                <a:cs typeface="Marykate"/>
                <a:sym typeface="Marykate"/>
              </a:rPr>
              <a:t>Pemodelan rute tersebut cocok digunakan untuk pengiriman yang tidak terurut atau selektif. Karena rutenya tidak berbentuk melingkar, total jarak atau waktu pengiriman tidak sedikit.</a:t>
            </a:r>
          </a:p>
          <a:p>
            <a:pPr algn="ctr">
              <a:lnSpc>
                <a:spcPts val="6627"/>
              </a:lnSpc>
            </a:pPr>
            <a:endParaRPr lang="en-US" sz="4733">
              <a:solidFill>
                <a:srgbClr val="000000"/>
              </a:solidFill>
              <a:latin typeface="Marykate"/>
              <a:ea typeface="Marykate"/>
              <a:cs typeface="Marykate"/>
              <a:sym typeface="Marykate"/>
            </a:endParaRPr>
          </a:p>
        </p:txBody>
      </p:sp>
      <p:sp>
        <p:nvSpPr>
          <p:cNvPr id="8" name="TextBox 8"/>
          <p:cNvSpPr txBox="1"/>
          <p:nvPr/>
        </p:nvSpPr>
        <p:spPr>
          <a:xfrm>
            <a:off x="3280438" y="293954"/>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penerapan graf</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4881569" y="6602073"/>
            <a:ext cx="3698176" cy="4114800"/>
          </a:xfrm>
          <a:custGeom>
            <a:avLst/>
            <a:gdLst/>
            <a:ahLst/>
            <a:cxnLst/>
            <a:rect l="l" t="t" r="r" b="b"/>
            <a:pathLst>
              <a:path w="3698176" h="4114800">
                <a:moveTo>
                  <a:pt x="3698176" y="0"/>
                </a:moveTo>
                <a:lnTo>
                  <a:pt x="0" y="0"/>
                </a:lnTo>
                <a:lnTo>
                  <a:pt x="0" y="4114800"/>
                </a:lnTo>
                <a:lnTo>
                  <a:pt x="3698176" y="4114800"/>
                </a:lnTo>
                <a:lnTo>
                  <a:pt x="369817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157003" y="2579368"/>
            <a:ext cx="13973994" cy="5843670"/>
          </a:xfrm>
          <a:custGeom>
            <a:avLst/>
            <a:gdLst/>
            <a:ahLst/>
            <a:cxnLst/>
            <a:rect l="l" t="t" r="r" b="b"/>
            <a:pathLst>
              <a:path w="13973994" h="5843670">
                <a:moveTo>
                  <a:pt x="0" y="0"/>
                </a:moveTo>
                <a:lnTo>
                  <a:pt x="13973994" y="0"/>
                </a:lnTo>
                <a:lnTo>
                  <a:pt x="13973994" y="5843670"/>
                </a:lnTo>
                <a:lnTo>
                  <a:pt x="0" y="584367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2286984" y="5129182"/>
            <a:ext cx="13844012" cy="4129118"/>
          </a:xfrm>
          <a:custGeom>
            <a:avLst/>
            <a:gdLst/>
            <a:ahLst/>
            <a:cxnLst/>
            <a:rect l="l" t="t" r="r" b="b"/>
            <a:pathLst>
              <a:path w="13844012" h="4129118">
                <a:moveTo>
                  <a:pt x="0" y="0"/>
                </a:moveTo>
                <a:lnTo>
                  <a:pt x="13844013" y="0"/>
                </a:lnTo>
                <a:lnTo>
                  <a:pt x="13844013" y="4129118"/>
                </a:lnTo>
                <a:lnTo>
                  <a:pt x="0" y="4129118"/>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rot="-745120">
            <a:off x="1345397" y="1531933"/>
            <a:ext cx="2272025" cy="1774073"/>
          </a:xfrm>
          <a:custGeom>
            <a:avLst/>
            <a:gdLst/>
            <a:ahLst/>
            <a:cxnLst/>
            <a:rect l="l" t="t" r="r" b="b"/>
            <a:pathLst>
              <a:path w="2272025" h="1774073">
                <a:moveTo>
                  <a:pt x="0" y="0"/>
                </a:moveTo>
                <a:lnTo>
                  <a:pt x="2272024" y="0"/>
                </a:lnTo>
                <a:lnTo>
                  <a:pt x="2272024" y="1774072"/>
                </a:lnTo>
                <a:lnTo>
                  <a:pt x="0" y="17740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1319260" y="7327847"/>
            <a:ext cx="4695920" cy="4114800"/>
          </a:xfrm>
          <a:custGeom>
            <a:avLst/>
            <a:gdLst/>
            <a:ahLst/>
            <a:cxnLst/>
            <a:rect l="l" t="t" r="r" b="b"/>
            <a:pathLst>
              <a:path w="4695920" h="4114800">
                <a:moveTo>
                  <a:pt x="0" y="0"/>
                </a:moveTo>
                <a:lnTo>
                  <a:pt x="4695920" y="0"/>
                </a:lnTo>
                <a:lnTo>
                  <a:pt x="4695920" y="4114800"/>
                </a:lnTo>
                <a:lnTo>
                  <a:pt x="0" y="411480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8" name="TextBox 8"/>
          <p:cNvSpPr txBox="1"/>
          <p:nvPr/>
        </p:nvSpPr>
        <p:spPr>
          <a:xfrm>
            <a:off x="3406431" y="828675"/>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kesimpulan</a:t>
            </a:r>
          </a:p>
        </p:txBody>
      </p:sp>
      <p:sp>
        <p:nvSpPr>
          <p:cNvPr id="9" name="TextBox 9"/>
          <p:cNvSpPr txBox="1"/>
          <p:nvPr/>
        </p:nvSpPr>
        <p:spPr>
          <a:xfrm>
            <a:off x="2868723" y="4298787"/>
            <a:ext cx="12699585" cy="2174103"/>
          </a:xfrm>
          <a:prstGeom prst="rect">
            <a:avLst/>
          </a:prstGeom>
        </p:spPr>
        <p:txBody>
          <a:bodyPr lIns="0" tIns="0" rIns="0" bIns="0" rtlCol="0" anchor="t">
            <a:spAutoFit/>
          </a:bodyPr>
          <a:lstStyle/>
          <a:p>
            <a:pPr algn="ctr">
              <a:lnSpc>
                <a:spcPts val="5847"/>
              </a:lnSpc>
            </a:pPr>
            <a:r>
              <a:rPr lang="en-US" sz="4176">
                <a:solidFill>
                  <a:srgbClr val="000000"/>
                </a:solidFill>
                <a:latin typeface="Marykate"/>
                <a:ea typeface="Marykate"/>
                <a:cs typeface="Marykate"/>
                <a:sym typeface="Marykate"/>
              </a:rPr>
              <a:t>Kesimpulannya, graf merupakan alat bantu yang sangat kuat dalam memodelkan berbagai masalah nyata. Dari logistik hingga perencanaan kota, teori graf memberi kita cara pandang yang sistematis dan efisien.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V="1">
            <a:off x="11723" y="0"/>
            <a:ext cx="6787299" cy="4114800"/>
          </a:xfrm>
          <a:custGeom>
            <a:avLst/>
            <a:gdLst/>
            <a:ahLst/>
            <a:cxnLst/>
            <a:rect l="l" t="t" r="r" b="b"/>
            <a:pathLst>
              <a:path w="6787299" h="4114800">
                <a:moveTo>
                  <a:pt x="0" y="4114800"/>
                </a:moveTo>
                <a:lnTo>
                  <a:pt x="6787299" y="4114800"/>
                </a:lnTo>
                <a:lnTo>
                  <a:pt x="6787299"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dirty="0"/>
          </a:p>
        </p:txBody>
      </p:sp>
      <p:sp>
        <p:nvSpPr>
          <p:cNvPr id="4" name="Freeform 4"/>
          <p:cNvSpPr/>
          <p:nvPr/>
        </p:nvSpPr>
        <p:spPr>
          <a:xfrm flipH="1">
            <a:off x="12340777" y="6671837"/>
            <a:ext cx="6230612" cy="4114800"/>
          </a:xfrm>
          <a:custGeom>
            <a:avLst/>
            <a:gdLst/>
            <a:ahLst/>
            <a:cxnLst/>
            <a:rect l="l" t="t" r="r" b="b"/>
            <a:pathLst>
              <a:path w="6230612" h="4114800">
                <a:moveTo>
                  <a:pt x="6230612" y="0"/>
                </a:moveTo>
                <a:lnTo>
                  <a:pt x="0" y="0"/>
                </a:lnTo>
                <a:lnTo>
                  <a:pt x="0" y="4114800"/>
                </a:lnTo>
                <a:lnTo>
                  <a:pt x="6230612" y="4114800"/>
                </a:lnTo>
                <a:lnTo>
                  <a:pt x="6230612"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914400" y="-1638300"/>
            <a:ext cx="18426504" cy="13958077"/>
          </a:xfrm>
          <a:custGeom>
            <a:avLst/>
            <a:gdLst/>
            <a:ahLst/>
            <a:cxnLst/>
            <a:rect l="l" t="t" r="r" b="b"/>
            <a:pathLst>
              <a:path w="18426504" h="13958077">
                <a:moveTo>
                  <a:pt x="0" y="0"/>
                </a:moveTo>
                <a:lnTo>
                  <a:pt x="18426504" y="0"/>
                </a:lnTo>
                <a:lnTo>
                  <a:pt x="18426504" y="13958076"/>
                </a:lnTo>
                <a:lnTo>
                  <a:pt x="0" y="1395807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TextBox 6"/>
          <p:cNvSpPr txBox="1"/>
          <p:nvPr/>
        </p:nvSpPr>
        <p:spPr>
          <a:xfrm>
            <a:off x="1526839" y="3222520"/>
            <a:ext cx="15234322" cy="2900563"/>
          </a:xfrm>
          <a:prstGeom prst="rect">
            <a:avLst/>
          </a:prstGeom>
        </p:spPr>
        <p:txBody>
          <a:bodyPr lIns="0" tIns="0" rIns="0" bIns="0" rtlCol="0" anchor="t">
            <a:spAutoFit/>
          </a:bodyPr>
          <a:lstStyle/>
          <a:p>
            <a:pPr algn="ctr">
              <a:lnSpc>
                <a:spcPts val="23701"/>
              </a:lnSpc>
            </a:pPr>
            <a:r>
              <a:rPr lang="en-US" sz="16929">
                <a:solidFill>
                  <a:srgbClr val="FFFFFF"/>
                </a:solidFill>
                <a:latin typeface="Bangers"/>
                <a:ea typeface="Bangers"/>
                <a:cs typeface="Bangers"/>
                <a:sym typeface="Bangers"/>
              </a:rPr>
              <a:t>Terima Kasih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V="1">
            <a:off x="14294113" y="-633514"/>
            <a:ext cx="5211356" cy="4114800"/>
          </a:xfrm>
          <a:custGeom>
            <a:avLst/>
            <a:gdLst/>
            <a:ahLst/>
            <a:cxnLst/>
            <a:rect l="l" t="t" r="r" b="b"/>
            <a:pathLst>
              <a:path w="5211356" h="4114800">
                <a:moveTo>
                  <a:pt x="0" y="4114800"/>
                </a:moveTo>
                <a:lnTo>
                  <a:pt x="5211356" y="4114800"/>
                </a:lnTo>
                <a:lnTo>
                  <a:pt x="521135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157003" y="2579368"/>
            <a:ext cx="13973994" cy="5843670"/>
          </a:xfrm>
          <a:custGeom>
            <a:avLst/>
            <a:gdLst/>
            <a:ahLst/>
            <a:cxnLst/>
            <a:rect l="l" t="t" r="r" b="b"/>
            <a:pathLst>
              <a:path w="13973994" h="5843670">
                <a:moveTo>
                  <a:pt x="0" y="0"/>
                </a:moveTo>
                <a:lnTo>
                  <a:pt x="13973994" y="0"/>
                </a:lnTo>
                <a:lnTo>
                  <a:pt x="13973994" y="5843670"/>
                </a:lnTo>
                <a:lnTo>
                  <a:pt x="0" y="584367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2286984" y="5129182"/>
            <a:ext cx="13844012" cy="4129118"/>
          </a:xfrm>
          <a:custGeom>
            <a:avLst/>
            <a:gdLst/>
            <a:ahLst/>
            <a:cxnLst/>
            <a:rect l="l" t="t" r="r" b="b"/>
            <a:pathLst>
              <a:path w="13844012" h="4129118">
                <a:moveTo>
                  <a:pt x="0" y="0"/>
                </a:moveTo>
                <a:lnTo>
                  <a:pt x="13844013" y="0"/>
                </a:lnTo>
                <a:lnTo>
                  <a:pt x="13844013" y="4129118"/>
                </a:lnTo>
                <a:lnTo>
                  <a:pt x="0" y="4129118"/>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a:off x="-181726" y="5233677"/>
            <a:ext cx="6075111" cy="5429630"/>
          </a:xfrm>
          <a:custGeom>
            <a:avLst/>
            <a:gdLst/>
            <a:ahLst/>
            <a:cxnLst/>
            <a:rect l="l" t="t" r="r" b="b"/>
            <a:pathLst>
              <a:path w="6075111" h="5429630">
                <a:moveTo>
                  <a:pt x="0" y="0"/>
                </a:moveTo>
                <a:lnTo>
                  <a:pt x="6075111" y="0"/>
                </a:lnTo>
                <a:lnTo>
                  <a:pt x="6075111" y="5429630"/>
                </a:lnTo>
                <a:lnTo>
                  <a:pt x="0" y="542963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rot="-1402198">
            <a:off x="439946" y="1238633"/>
            <a:ext cx="3434114" cy="2681471"/>
          </a:xfrm>
          <a:custGeom>
            <a:avLst/>
            <a:gdLst/>
            <a:ahLst/>
            <a:cxnLst/>
            <a:rect l="l" t="t" r="r" b="b"/>
            <a:pathLst>
              <a:path w="3434114" h="2681471">
                <a:moveTo>
                  <a:pt x="0" y="0"/>
                </a:moveTo>
                <a:lnTo>
                  <a:pt x="3434114" y="0"/>
                </a:lnTo>
                <a:lnTo>
                  <a:pt x="3434114" y="2681471"/>
                </a:lnTo>
                <a:lnTo>
                  <a:pt x="0" y="268147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8" name="TextBox 8"/>
          <p:cNvSpPr txBox="1"/>
          <p:nvPr/>
        </p:nvSpPr>
        <p:spPr>
          <a:xfrm>
            <a:off x="3406431" y="828675"/>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Latar Belakang</a:t>
            </a:r>
          </a:p>
        </p:txBody>
      </p:sp>
      <p:sp>
        <p:nvSpPr>
          <p:cNvPr id="9" name="TextBox 9"/>
          <p:cNvSpPr txBox="1"/>
          <p:nvPr/>
        </p:nvSpPr>
        <p:spPr>
          <a:xfrm>
            <a:off x="3174246" y="3802441"/>
            <a:ext cx="11977608" cy="4268760"/>
          </a:xfrm>
          <a:prstGeom prst="rect">
            <a:avLst/>
          </a:prstGeom>
        </p:spPr>
        <p:txBody>
          <a:bodyPr lIns="0" tIns="0" rIns="0" bIns="0" rtlCol="0" anchor="t">
            <a:spAutoFit/>
          </a:bodyPr>
          <a:lstStyle/>
          <a:p>
            <a:pPr algn="just">
              <a:lnSpc>
                <a:spcPts val="4889"/>
              </a:lnSpc>
            </a:pPr>
            <a:r>
              <a:rPr lang="en-US" sz="3492">
                <a:solidFill>
                  <a:srgbClr val="000000"/>
                </a:solidFill>
                <a:latin typeface="Marykate"/>
                <a:ea typeface="Marykate"/>
                <a:cs typeface="Marykate"/>
                <a:sym typeface="Marykate"/>
              </a:rPr>
              <a:t>Graf adalah struktur matematika untuk merepresentasikan hubungan antar objek. Digunakan untuk memodelkan permasalahan dalam kehidupan nyata.</a:t>
            </a:r>
          </a:p>
          <a:p>
            <a:pPr algn="just">
              <a:lnSpc>
                <a:spcPts val="4889"/>
              </a:lnSpc>
            </a:pPr>
            <a:r>
              <a:rPr lang="en-US" sz="3492">
                <a:solidFill>
                  <a:srgbClr val="000000"/>
                </a:solidFill>
                <a:latin typeface="Marykate"/>
                <a:ea typeface="Marykate"/>
                <a:cs typeface="Marykate"/>
                <a:sym typeface="Marykate"/>
              </a:rPr>
              <a:t>Graf merupakan salah satu konsep dalam matematika diskrit yang sangat berguna. Dengan graf, kita dapat memodelkan berbagai hubungan atau koneksi antar objek secara visual dan logis, seperti struktur organisasi, jaringan sosial, hingga rute transportasi.</a:t>
            </a:r>
          </a:p>
          <a:p>
            <a:pPr algn="ctr">
              <a:lnSpc>
                <a:spcPts val="4889"/>
              </a:lnSpc>
            </a:pPr>
            <a:endParaRPr lang="en-US" sz="3492">
              <a:solidFill>
                <a:srgbClr val="000000"/>
              </a:solidFill>
              <a:latin typeface="Marykate"/>
              <a:ea typeface="Marykate"/>
              <a:cs typeface="Marykate"/>
              <a:sym typeface="Marykat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V="1">
            <a:off x="14294113" y="-633514"/>
            <a:ext cx="5211356" cy="4114800"/>
          </a:xfrm>
          <a:custGeom>
            <a:avLst/>
            <a:gdLst/>
            <a:ahLst/>
            <a:cxnLst/>
            <a:rect l="l" t="t" r="r" b="b"/>
            <a:pathLst>
              <a:path w="5211356" h="4114800">
                <a:moveTo>
                  <a:pt x="0" y="4114800"/>
                </a:moveTo>
                <a:lnTo>
                  <a:pt x="5211356" y="4114800"/>
                </a:lnTo>
                <a:lnTo>
                  <a:pt x="521135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917065" y="3038190"/>
            <a:ext cx="15105435" cy="6316818"/>
          </a:xfrm>
          <a:custGeom>
            <a:avLst/>
            <a:gdLst/>
            <a:ahLst/>
            <a:cxnLst/>
            <a:rect l="l" t="t" r="r" b="b"/>
            <a:pathLst>
              <a:path w="15105435" h="6316818">
                <a:moveTo>
                  <a:pt x="0" y="0"/>
                </a:moveTo>
                <a:lnTo>
                  <a:pt x="15105435" y="0"/>
                </a:lnTo>
                <a:lnTo>
                  <a:pt x="15105435" y="6316818"/>
                </a:lnTo>
                <a:lnTo>
                  <a:pt x="0" y="631681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3406431" y="828675"/>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jenis jenis graf</a:t>
            </a:r>
          </a:p>
        </p:txBody>
      </p:sp>
      <p:sp>
        <p:nvSpPr>
          <p:cNvPr id="6" name="TextBox 6"/>
          <p:cNvSpPr txBox="1"/>
          <p:nvPr/>
        </p:nvSpPr>
        <p:spPr>
          <a:xfrm>
            <a:off x="1917065" y="3668648"/>
            <a:ext cx="8187101" cy="2835404"/>
          </a:xfrm>
          <a:prstGeom prst="rect">
            <a:avLst/>
          </a:prstGeom>
        </p:spPr>
        <p:txBody>
          <a:bodyPr lIns="0" tIns="0" rIns="0" bIns="0" rtlCol="0" anchor="t">
            <a:spAutoFit/>
          </a:bodyPr>
          <a:lstStyle/>
          <a:p>
            <a:pPr marL="1159362" lvl="1" indent="-579681" algn="ctr">
              <a:lnSpc>
                <a:spcPts val="7517"/>
              </a:lnSpc>
              <a:buAutoNum type="arabicPeriod"/>
            </a:pPr>
            <a:r>
              <a:rPr lang="en-US" sz="5369" spc="692" dirty="0">
                <a:latin typeface="Bangers"/>
                <a:ea typeface="Bangers"/>
                <a:cs typeface="Bangers"/>
                <a:sym typeface="Bangers"/>
              </a:rPr>
              <a:t>Graf Tak </a:t>
            </a:r>
            <a:r>
              <a:rPr lang="en-US" sz="5369" spc="692" dirty="0" err="1">
                <a:latin typeface="Bangers"/>
                <a:ea typeface="Bangers"/>
                <a:cs typeface="Bangers"/>
                <a:sym typeface="Bangers"/>
              </a:rPr>
              <a:t>Berarah</a:t>
            </a:r>
            <a:r>
              <a:rPr lang="en-US" sz="5369" spc="692" dirty="0">
                <a:latin typeface="Bangers"/>
                <a:ea typeface="Bangers"/>
                <a:cs typeface="Bangers"/>
                <a:sym typeface="Bangers"/>
              </a:rPr>
              <a:t>: </a:t>
            </a:r>
            <a:r>
              <a:rPr lang="en-US" sz="5369" spc="692" dirty="0" err="1">
                <a:latin typeface="Bangers"/>
                <a:ea typeface="Bangers"/>
                <a:cs typeface="Bangers"/>
                <a:sym typeface="Bangers"/>
              </a:rPr>
              <a:t>Tidak</a:t>
            </a:r>
            <a:r>
              <a:rPr lang="en-US" sz="5369" spc="692" dirty="0">
                <a:latin typeface="Bangers"/>
                <a:ea typeface="Bangers"/>
                <a:cs typeface="Bangers"/>
                <a:sym typeface="Bangers"/>
              </a:rPr>
              <a:t> </a:t>
            </a:r>
            <a:r>
              <a:rPr lang="en-US" sz="5369" spc="692" dirty="0" err="1">
                <a:latin typeface="Bangers"/>
                <a:ea typeface="Bangers"/>
                <a:cs typeface="Bangers"/>
                <a:sym typeface="Bangers"/>
              </a:rPr>
              <a:t>memperhatikan</a:t>
            </a:r>
            <a:r>
              <a:rPr lang="en-US" sz="5369" spc="692" dirty="0">
                <a:latin typeface="Bangers"/>
                <a:ea typeface="Bangers"/>
                <a:cs typeface="Bangers"/>
                <a:sym typeface="Bangers"/>
              </a:rPr>
              <a:t> </a:t>
            </a:r>
            <a:r>
              <a:rPr lang="en-US" sz="5369" spc="692" dirty="0" err="1">
                <a:latin typeface="Bangers"/>
                <a:ea typeface="Bangers"/>
                <a:cs typeface="Bangers"/>
                <a:sym typeface="Bangers"/>
              </a:rPr>
              <a:t>arah</a:t>
            </a:r>
            <a:r>
              <a:rPr lang="en-US" sz="5369" spc="692" dirty="0">
                <a:latin typeface="Bangers"/>
                <a:ea typeface="Bangers"/>
                <a:cs typeface="Bangers"/>
                <a:sym typeface="Bangers"/>
              </a:rPr>
              <a:t>.</a:t>
            </a:r>
          </a:p>
        </p:txBody>
      </p:sp>
      <p:sp>
        <p:nvSpPr>
          <p:cNvPr id="7" name="TextBox 7"/>
          <p:cNvSpPr txBox="1"/>
          <p:nvPr/>
        </p:nvSpPr>
        <p:spPr>
          <a:xfrm>
            <a:off x="8344485" y="6082299"/>
            <a:ext cx="8187101" cy="2835404"/>
          </a:xfrm>
          <a:prstGeom prst="rect">
            <a:avLst/>
          </a:prstGeom>
        </p:spPr>
        <p:txBody>
          <a:bodyPr lIns="0" tIns="0" rIns="0" bIns="0" rtlCol="0" anchor="t">
            <a:spAutoFit/>
          </a:bodyPr>
          <a:lstStyle/>
          <a:p>
            <a:pPr algn="ctr">
              <a:lnSpc>
                <a:spcPts val="7517"/>
              </a:lnSpc>
            </a:pPr>
            <a:r>
              <a:rPr lang="en-US" sz="5369" spc="692" dirty="0">
                <a:latin typeface="Bangers"/>
                <a:ea typeface="Bangers"/>
                <a:cs typeface="Bangers"/>
                <a:sym typeface="Bangers"/>
              </a:rPr>
              <a:t>2. Graf </a:t>
            </a:r>
            <a:r>
              <a:rPr lang="en-US" sz="5369" spc="692" dirty="0" err="1">
                <a:latin typeface="Bangers"/>
                <a:ea typeface="Bangers"/>
                <a:cs typeface="Bangers"/>
                <a:sym typeface="Bangers"/>
              </a:rPr>
              <a:t>Berarah</a:t>
            </a:r>
            <a:r>
              <a:rPr lang="en-US" sz="5369" spc="692" dirty="0">
                <a:latin typeface="Bangers"/>
                <a:ea typeface="Bangers"/>
                <a:cs typeface="Bangers"/>
                <a:sym typeface="Bangers"/>
              </a:rPr>
              <a:t>: </a:t>
            </a:r>
            <a:r>
              <a:rPr lang="en-US" sz="5369" spc="692" dirty="0" err="1">
                <a:latin typeface="Bangers"/>
                <a:ea typeface="Bangers"/>
                <a:cs typeface="Bangers"/>
                <a:sym typeface="Bangers"/>
              </a:rPr>
              <a:t>Memperhatikan</a:t>
            </a:r>
            <a:r>
              <a:rPr lang="en-US" sz="5369" spc="692" dirty="0">
                <a:latin typeface="Bangers"/>
                <a:ea typeface="Bangers"/>
                <a:cs typeface="Bangers"/>
                <a:sym typeface="Bangers"/>
              </a:rPr>
              <a:t> </a:t>
            </a:r>
            <a:r>
              <a:rPr lang="en-US" sz="5369" spc="692" dirty="0" err="1">
                <a:latin typeface="Bangers"/>
                <a:ea typeface="Bangers"/>
                <a:cs typeface="Bangers"/>
                <a:sym typeface="Bangers"/>
              </a:rPr>
              <a:t>urutan</a:t>
            </a:r>
            <a:r>
              <a:rPr lang="en-US" sz="5369" spc="692" dirty="0">
                <a:latin typeface="Bangers"/>
                <a:ea typeface="Bangers"/>
                <a:cs typeface="Bangers"/>
                <a:sym typeface="Bangers"/>
              </a:rPr>
              <a:t> </a:t>
            </a:r>
            <a:r>
              <a:rPr lang="en-US" sz="5369" spc="692" dirty="0" err="1">
                <a:latin typeface="Bangers"/>
                <a:ea typeface="Bangers"/>
                <a:cs typeface="Bangers"/>
                <a:sym typeface="Bangers"/>
              </a:rPr>
              <a:t>simpul</a:t>
            </a:r>
            <a:r>
              <a:rPr lang="en-US" sz="5369" spc="692" dirty="0">
                <a:latin typeface="Bangers"/>
                <a:ea typeface="Bangers"/>
                <a:cs typeface="Bangers"/>
                <a:sym typeface="Bangers"/>
              </a:rPr>
              <a:t> (</a:t>
            </a:r>
            <a:r>
              <a:rPr lang="en-US" sz="5369" spc="692" dirty="0" err="1">
                <a:latin typeface="Bangers"/>
                <a:ea typeface="Bangers"/>
                <a:cs typeface="Bangers"/>
                <a:sym typeface="Bangers"/>
              </a:rPr>
              <a:t>ada</a:t>
            </a:r>
            <a:r>
              <a:rPr lang="en-US" sz="5369" spc="692" dirty="0">
                <a:latin typeface="Bangers"/>
                <a:ea typeface="Bangers"/>
                <a:cs typeface="Bangers"/>
                <a:sym typeface="Bangers"/>
              </a:rPr>
              <a:t> </a:t>
            </a:r>
            <a:r>
              <a:rPr lang="en-US" sz="5369" spc="692" dirty="0" err="1">
                <a:latin typeface="Bangers"/>
                <a:ea typeface="Bangers"/>
                <a:cs typeface="Bangers"/>
                <a:sym typeface="Bangers"/>
              </a:rPr>
              <a:t>arah</a:t>
            </a:r>
            <a:r>
              <a:rPr lang="en-US" sz="5369" spc="692" dirty="0">
                <a:latin typeface="Bangers"/>
                <a:ea typeface="Bangers"/>
                <a:cs typeface="Bangers"/>
                <a:sym typeface="Bangers"/>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V="1">
            <a:off x="13076644" y="-38100"/>
            <a:ext cx="5211356" cy="4114800"/>
          </a:xfrm>
          <a:custGeom>
            <a:avLst/>
            <a:gdLst/>
            <a:ahLst/>
            <a:cxnLst/>
            <a:rect l="l" t="t" r="r" b="b"/>
            <a:pathLst>
              <a:path w="5211356" h="4114800">
                <a:moveTo>
                  <a:pt x="0" y="4114800"/>
                </a:moveTo>
                <a:lnTo>
                  <a:pt x="5211356" y="4114800"/>
                </a:lnTo>
                <a:lnTo>
                  <a:pt x="521135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917065" y="3038190"/>
            <a:ext cx="15105435" cy="6316818"/>
          </a:xfrm>
          <a:custGeom>
            <a:avLst/>
            <a:gdLst/>
            <a:ahLst/>
            <a:cxnLst/>
            <a:rect l="l" t="t" r="r" b="b"/>
            <a:pathLst>
              <a:path w="15105435" h="6316818">
                <a:moveTo>
                  <a:pt x="0" y="0"/>
                </a:moveTo>
                <a:lnTo>
                  <a:pt x="15105435" y="0"/>
                </a:lnTo>
                <a:lnTo>
                  <a:pt x="15105435" y="6316818"/>
                </a:lnTo>
                <a:lnTo>
                  <a:pt x="0" y="631681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4300518" y="4537943"/>
            <a:ext cx="10338528" cy="4186121"/>
          </a:xfrm>
          <a:custGeom>
            <a:avLst/>
            <a:gdLst/>
            <a:ahLst/>
            <a:cxnLst/>
            <a:rect l="l" t="t" r="r" b="b"/>
            <a:pathLst>
              <a:path w="10338528" h="4186121">
                <a:moveTo>
                  <a:pt x="0" y="0"/>
                </a:moveTo>
                <a:lnTo>
                  <a:pt x="10338528" y="0"/>
                </a:lnTo>
                <a:lnTo>
                  <a:pt x="10338528" y="4186121"/>
                </a:lnTo>
                <a:lnTo>
                  <a:pt x="0" y="4186121"/>
                </a:lnTo>
                <a:lnTo>
                  <a:pt x="0" y="0"/>
                </a:lnTo>
                <a:close/>
              </a:path>
            </a:pathLst>
          </a:custGeom>
          <a:blipFill>
            <a:blip r:embed="rId7"/>
            <a:stretch>
              <a:fillRect t="-2461" b="-2461"/>
            </a:stretch>
          </a:blipFill>
        </p:spPr>
      </p:sp>
      <p:sp>
        <p:nvSpPr>
          <p:cNvPr id="6" name="TextBox 6"/>
          <p:cNvSpPr txBox="1"/>
          <p:nvPr/>
        </p:nvSpPr>
        <p:spPr>
          <a:xfrm>
            <a:off x="3406431" y="1223861"/>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jenis jenis graf</a:t>
            </a:r>
          </a:p>
        </p:txBody>
      </p:sp>
      <p:sp>
        <p:nvSpPr>
          <p:cNvPr id="7" name="TextBox 7"/>
          <p:cNvSpPr txBox="1"/>
          <p:nvPr/>
        </p:nvSpPr>
        <p:spPr>
          <a:xfrm>
            <a:off x="5148479" y="3481286"/>
            <a:ext cx="8187101" cy="861903"/>
          </a:xfrm>
          <a:prstGeom prst="rect">
            <a:avLst/>
          </a:prstGeom>
        </p:spPr>
        <p:txBody>
          <a:bodyPr lIns="0" tIns="0" rIns="0" bIns="0" rtlCol="0" anchor="t">
            <a:spAutoFit/>
          </a:bodyPr>
          <a:lstStyle/>
          <a:p>
            <a:pPr algn="ctr">
              <a:lnSpc>
                <a:spcPts val="7517"/>
              </a:lnSpc>
            </a:pPr>
            <a:r>
              <a:rPr lang="en-US" sz="5369" spc="692" dirty="0" err="1">
                <a:latin typeface="Bangers"/>
                <a:ea typeface="Bangers"/>
                <a:cs typeface="Bangers"/>
                <a:sym typeface="Bangers"/>
              </a:rPr>
              <a:t>graf</a:t>
            </a:r>
            <a:r>
              <a:rPr lang="en-US" sz="5369" spc="692" dirty="0">
                <a:latin typeface="Bangers"/>
                <a:ea typeface="Bangers"/>
                <a:cs typeface="Bangers"/>
                <a:sym typeface="Bangers"/>
              </a:rPr>
              <a:t> </a:t>
            </a:r>
            <a:r>
              <a:rPr lang="en-US" sz="5369" spc="692" dirty="0" err="1">
                <a:latin typeface="Bangers"/>
                <a:ea typeface="Bangers"/>
                <a:cs typeface="Bangers"/>
                <a:sym typeface="Bangers"/>
              </a:rPr>
              <a:t>berarah</a:t>
            </a:r>
            <a:endParaRPr lang="en-US" sz="5369" spc="692" dirty="0">
              <a:latin typeface="Bangers"/>
              <a:ea typeface="Bangers"/>
              <a:cs typeface="Bangers"/>
              <a:sym typeface="Banger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a:off x="2157003" y="2579368"/>
            <a:ext cx="13973994" cy="5843670"/>
          </a:xfrm>
          <a:custGeom>
            <a:avLst/>
            <a:gdLst/>
            <a:ahLst/>
            <a:cxnLst/>
            <a:rect l="l" t="t" r="r" b="b"/>
            <a:pathLst>
              <a:path w="13973994" h="5843670">
                <a:moveTo>
                  <a:pt x="0" y="0"/>
                </a:moveTo>
                <a:lnTo>
                  <a:pt x="13973994" y="0"/>
                </a:lnTo>
                <a:lnTo>
                  <a:pt x="13973994" y="5843670"/>
                </a:lnTo>
                <a:lnTo>
                  <a:pt x="0" y="58436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286984" y="5129182"/>
            <a:ext cx="13844012" cy="4129118"/>
          </a:xfrm>
          <a:custGeom>
            <a:avLst/>
            <a:gdLst/>
            <a:ahLst/>
            <a:cxnLst/>
            <a:rect l="l" t="t" r="r" b="b"/>
            <a:pathLst>
              <a:path w="13844012" h="4129118">
                <a:moveTo>
                  <a:pt x="0" y="0"/>
                </a:moveTo>
                <a:lnTo>
                  <a:pt x="13844013" y="0"/>
                </a:lnTo>
                <a:lnTo>
                  <a:pt x="13844013" y="4129118"/>
                </a:lnTo>
                <a:lnTo>
                  <a:pt x="0" y="4129118"/>
                </a:lnTo>
                <a:lnTo>
                  <a:pt x="0" y="0"/>
                </a:lnTo>
                <a:close/>
              </a:path>
            </a:pathLst>
          </a:custGeom>
          <a:blipFill>
            <a:blip r:embed="rId3">
              <a:extLst>
                <a:ext uri="{96DAC541-7B7A-43D3-8B79-37D633B846F1}">
                  <asvg:svgBlip xmlns:asvg="http://schemas.microsoft.com/office/drawing/2016/SVG/main" r:embed="rId4"/>
                </a:ext>
              </a:extLst>
            </a:blip>
            <a:stretch>
              <a:fillRect l="-938" t="-41523"/>
            </a:stretch>
          </a:blipFill>
        </p:spPr>
      </p:sp>
      <p:sp>
        <p:nvSpPr>
          <p:cNvPr id="5" name="Freeform 5"/>
          <p:cNvSpPr/>
          <p:nvPr/>
        </p:nvSpPr>
        <p:spPr>
          <a:xfrm rot="-1402198">
            <a:off x="14980798" y="1415906"/>
            <a:ext cx="2300399" cy="1796228"/>
          </a:xfrm>
          <a:custGeom>
            <a:avLst/>
            <a:gdLst/>
            <a:ahLst/>
            <a:cxnLst/>
            <a:rect l="l" t="t" r="r" b="b"/>
            <a:pathLst>
              <a:path w="2300399" h="1796228">
                <a:moveTo>
                  <a:pt x="0" y="0"/>
                </a:moveTo>
                <a:lnTo>
                  <a:pt x="2300398" y="0"/>
                </a:lnTo>
                <a:lnTo>
                  <a:pt x="2300398" y="1796228"/>
                </a:lnTo>
                <a:lnTo>
                  <a:pt x="0" y="17962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flipH="1">
            <a:off x="13920937" y="6016642"/>
            <a:ext cx="5184337" cy="4812792"/>
          </a:xfrm>
          <a:custGeom>
            <a:avLst/>
            <a:gdLst/>
            <a:ahLst/>
            <a:cxnLst/>
            <a:rect l="l" t="t" r="r" b="b"/>
            <a:pathLst>
              <a:path w="5184337" h="4812792">
                <a:moveTo>
                  <a:pt x="5184337" y="0"/>
                </a:moveTo>
                <a:lnTo>
                  <a:pt x="0" y="0"/>
                </a:lnTo>
                <a:lnTo>
                  <a:pt x="0" y="4812792"/>
                </a:lnTo>
                <a:lnTo>
                  <a:pt x="5184337" y="4812792"/>
                </a:lnTo>
                <a:lnTo>
                  <a:pt x="5184337" y="0"/>
                </a:lnTo>
                <a:close/>
              </a:path>
            </a:pathLst>
          </a:custGeom>
          <a:blipFill>
            <a:blip r:embed="rId7"/>
            <a:stretch>
              <a:fillRect/>
            </a:stretch>
          </a:blipFill>
        </p:spPr>
      </p:sp>
      <p:sp>
        <p:nvSpPr>
          <p:cNvPr id="7" name="Freeform 7"/>
          <p:cNvSpPr/>
          <p:nvPr/>
        </p:nvSpPr>
        <p:spPr>
          <a:xfrm flipV="1">
            <a:off x="14418276" y="-1800780"/>
            <a:ext cx="4805606" cy="4114800"/>
          </a:xfrm>
          <a:custGeom>
            <a:avLst/>
            <a:gdLst/>
            <a:ahLst/>
            <a:cxnLst/>
            <a:rect l="l" t="t" r="r" b="b"/>
            <a:pathLst>
              <a:path w="4805606" h="4114800">
                <a:moveTo>
                  <a:pt x="0" y="4114800"/>
                </a:moveTo>
                <a:lnTo>
                  <a:pt x="4805606" y="4114800"/>
                </a:lnTo>
                <a:lnTo>
                  <a:pt x="4805606" y="0"/>
                </a:lnTo>
                <a:lnTo>
                  <a:pt x="0" y="0"/>
                </a:lnTo>
                <a:lnTo>
                  <a:pt x="0" y="411480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8" name="TextBox 8"/>
          <p:cNvSpPr txBox="1"/>
          <p:nvPr/>
        </p:nvSpPr>
        <p:spPr>
          <a:xfrm>
            <a:off x="4171985" y="229855"/>
            <a:ext cx="10546920" cy="3364846"/>
          </a:xfrm>
          <a:prstGeom prst="rect">
            <a:avLst/>
          </a:prstGeom>
        </p:spPr>
        <p:txBody>
          <a:bodyPr lIns="0" tIns="0" rIns="0" bIns="0" rtlCol="0" anchor="t">
            <a:spAutoFit/>
          </a:bodyPr>
          <a:lstStyle/>
          <a:p>
            <a:pPr algn="ctr">
              <a:lnSpc>
                <a:spcPts val="8925"/>
              </a:lnSpc>
            </a:pPr>
            <a:r>
              <a:rPr lang="en-US" sz="6375" spc="822">
                <a:solidFill>
                  <a:srgbClr val="FFFFFF"/>
                </a:solidFill>
                <a:latin typeface="Bangers"/>
                <a:ea typeface="Bangers"/>
                <a:cs typeface="Bangers"/>
                <a:sym typeface="Bangers"/>
              </a:rPr>
              <a:t>Dasar-dasar Pengaplikasian Graf</a:t>
            </a:r>
          </a:p>
          <a:p>
            <a:pPr algn="ctr">
              <a:lnSpc>
                <a:spcPts val="8925"/>
              </a:lnSpc>
            </a:pPr>
            <a:endParaRPr lang="en-US" sz="6375" spc="822">
              <a:solidFill>
                <a:srgbClr val="FFFFFF"/>
              </a:solidFill>
              <a:latin typeface="Bangers"/>
              <a:ea typeface="Bangers"/>
              <a:cs typeface="Bangers"/>
              <a:sym typeface="Bangers"/>
            </a:endParaRPr>
          </a:p>
        </p:txBody>
      </p:sp>
      <p:sp>
        <p:nvSpPr>
          <p:cNvPr id="9" name="TextBox 9"/>
          <p:cNvSpPr txBox="1"/>
          <p:nvPr/>
        </p:nvSpPr>
        <p:spPr>
          <a:xfrm>
            <a:off x="2751400" y="3489768"/>
            <a:ext cx="12785200" cy="4933270"/>
          </a:xfrm>
          <a:prstGeom prst="rect">
            <a:avLst/>
          </a:prstGeom>
        </p:spPr>
        <p:txBody>
          <a:bodyPr lIns="0" tIns="0" rIns="0" bIns="0" rtlCol="0" anchor="t">
            <a:spAutoFit/>
          </a:bodyPr>
          <a:lstStyle/>
          <a:p>
            <a:pPr algn="just">
              <a:lnSpc>
                <a:spcPts val="4398"/>
              </a:lnSpc>
            </a:pPr>
            <a:r>
              <a:rPr lang="en-US" sz="3142">
                <a:solidFill>
                  <a:srgbClr val="000000"/>
                </a:solidFill>
                <a:latin typeface="Marykate"/>
                <a:ea typeface="Marykate"/>
                <a:cs typeface="Marykate"/>
                <a:sym typeface="Marykate"/>
              </a:rPr>
              <a:t>Sejarah Graf dan Permasalahan Jembatan Königsberg</a:t>
            </a:r>
          </a:p>
          <a:p>
            <a:pPr algn="just">
              <a:lnSpc>
                <a:spcPts val="4398"/>
              </a:lnSpc>
            </a:pPr>
            <a:r>
              <a:rPr lang="en-US" sz="3142">
                <a:solidFill>
                  <a:srgbClr val="000000"/>
                </a:solidFill>
                <a:latin typeface="Marykate"/>
                <a:ea typeface="Marykate"/>
                <a:cs typeface="Marykate"/>
                <a:sym typeface="Marykate"/>
              </a:rPr>
              <a:t> Teori graf pertama kali diperkenalkan oleh Leonhard Euler pada tahun 1736 melalui penyelesaian masalah jembatan Königsberg. Masalahnya adalah: apakah mungkin menyeberangi ketujuh jembatan di kota Königsberg masing-masing tepat satu kali dan kembali ke titik awal? Euler memodelkan wilayah tersebut menggunakan graf, di mana daratan diwakili oleh simpul (titik), dan jembatan oleh sisi (garis). Ia menyimpulkan bahwa tidak mungkin menyelesaikan rute tersebut karena tidak semua simpul memiliki derajat genap. Dari sinilah konsep sirkuit Euler lahir—yaitu jalur yang melalui setiap sisi satu kali dan kembali ke titik awal. Penemuan ini menjadi dasar berkembangnya teori graf yang kini digunakan luas dalam berbagai bidang.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a:off x="2157003" y="2579368"/>
            <a:ext cx="13973994" cy="5843670"/>
          </a:xfrm>
          <a:custGeom>
            <a:avLst/>
            <a:gdLst/>
            <a:ahLst/>
            <a:cxnLst/>
            <a:rect l="l" t="t" r="r" b="b"/>
            <a:pathLst>
              <a:path w="13973994" h="5843670">
                <a:moveTo>
                  <a:pt x="0" y="0"/>
                </a:moveTo>
                <a:lnTo>
                  <a:pt x="13973994" y="0"/>
                </a:lnTo>
                <a:lnTo>
                  <a:pt x="13973994" y="5843670"/>
                </a:lnTo>
                <a:lnTo>
                  <a:pt x="0" y="58436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286984" y="5129182"/>
            <a:ext cx="13844012" cy="4129118"/>
          </a:xfrm>
          <a:custGeom>
            <a:avLst/>
            <a:gdLst/>
            <a:ahLst/>
            <a:cxnLst/>
            <a:rect l="l" t="t" r="r" b="b"/>
            <a:pathLst>
              <a:path w="13844012" h="4129118">
                <a:moveTo>
                  <a:pt x="0" y="0"/>
                </a:moveTo>
                <a:lnTo>
                  <a:pt x="13844013" y="0"/>
                </a:lnTo>
                <a:lnTo>
                  <a:pt x="13844013" y="4129118"/>
                </a:lnTo>
                <a:lnTo>
                  <a:pt x="0" y="4129118"/>
                </a:lnTo>
                <a:lnTo>
                  <a:pt x="0" y="0"/>
                </a:lnTo>
                <a:close/>
              </a:path>
            </a:pathLst>
          </a:custGeom>
          <a:blipFill>
            <a:blip r:embed="rId3">
              <a:extLst>
                <a:ext uri="{96DAC541-7B7A-43D3-8B79-37D633B846F1}">
                  <asvg:svgBlip xmlns:asvg="http://schemas.microsoft.com/office/drawing/2016/SVG/main" r:embed="rId4"/>
                </a:ext>
              </a:extLst>
            </a:blip>
            <a:stretch>
              <a:fillRect l="-938" t="-41523"/>
            </a:stretch>
          </a:blipFill>
        </p:spPr>
      </p:sp>
      <p:sp>
        <p:nvSpPr>
          <p:cNvPr id="5" name="Freeform 5"/>
          <p:cNvSpPr/>
          <p:nvPr/>
        </p:nvSpPr>
        <p:spPr>
          <a:xfrm rot="-1402198">
            <a:off x="14980798" y="1415906"/>
            <a:ext cx="2300399" cy="1796228"/>
          </a:xfrm>
          <a:custGeom>
            <a:avLst/>
            <a:gdLst/>
            <a:ahLst/>
            <a:cxnLst/>
            <a:rect l="l" t="t" r="r" b="b"/>
            <a:pathLst>
              <a:path w="2300399" h="1796228">
                <a:moveTo>
                  <a:pt x="0" y="0"/>
                </a:moveTo>
                <a:lnTo>
                  <a:pt x="2300398" y="0"/>
                </a:lnTo>
                <a:lnTo>
                  <a:pt x="2300398" y="1796228"/>
                </a:lnTo>
                <a:lnTo>
                  <a:pt x="0" y="17962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flipH="1">
            <a:off x="13920937" y="6016642"/>
            <a:ext cx="5184337" cy="4812792"/>
          </a:xfrm>
          <a:custGeom>
            <a:avLst/>
            <a:gdLst/>
            <a:ahLst/>
            <a:cxnLst/>
            <a:rect l="l" t="t" r="r" b="b"/>
            <a:pathLst>
              <a:path w="5184337" h="4812792">
                <a:moveTo>
                  <a:pt x="5184337" y="0"/>
                </a:moveTo>
                <a:lnTo>
                  <a:pt x="0" y="0"/>
                </a:lnTo>
                <a:lnTo>
                  <a:pt x="0" y="4812792"/>
                </a:lnTo>
                <a:lnTo>
                  <a:pt x="5184337" y="4812792"/>
                </a:lnTo>
                <a:lnTo>
                  <a:pt x="5184337" y="0"/>
                </a:lnTo>
                <a:close/>
              </a:path>
            </a:pathLst>
          </a:custGeom>
          <a:blipFill>
            <a:blip r:embed="rId7"/>
            <a:stretch>
              <a:fillRect/>
            </a:stretch>
          </a:blipFill>
        </p:spPr>
      </p:sp>
      <p:sp>
        <p:nvSpPr>
          <p:cNvPr id="7" name="Freeform 7"/>
          <p:cNvSpPr/>
          <p:nvPr/>
        </p:nvSpPr>
        <p:spPr>
          <a:xfrm flipV="1">
            <a:off x="14418276" y="-1800780"/>
            <a:ext cx="4805606" cy="4114800"/>
          </a:xfrm>
          <a:custGeom>
            <a:avLst/>
            <a:gdLst/>
            <a:ahLst/>
            <a:cxnLst/>
            <a:rect l="l" t="t" r="r" b="b"/>
            <a:pathLst>
              <a:path w="4805606" h="4114800">
                <a:moveTo>
                  <a:pt x="0" y="4114800"/>
                </a:moveTo>
                <a:lnTo>
                  <a:pt x="4805606" y="4114800"/>
                </a:lnTo>
                <a:lnTo>
                  <a:pt x="4805606" y="0"/>
                </a:lnTo>
                <a:lnTo>
                  <a:pt x="0" y="0"/>
                </a:lnTo>
                <a:lnTo>
                  <a:pt x="0" y="411480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8" name="Freeform 8"/>
          <p:cNvSpPr/>
          <p:nvPr/>
        </p:nvSpPr>
        <p:spPr>
          <a:xfrm>
            <a:off x="10596057" y="4165442"/>
            <a:ext cx="3822219" cy="3702401"/>
          </a:xfrm>
          <a:custGeom>
            <a:avLst/>
            <a:gdLst/>
            <a:ahLst/>
            <a:cxnLst/>
            <a:rect l="l" t="t" r="r" b="b"/>
            <a:pathLst>
              <a:path w="3822219" h="3702401">
                <a:moveTo>
                  <a:pt x="0" y="0"/>
                </a:moveTo>
                <a:lnTo>
                  <a:pt x="3822219" y="0"/>
                </a:lnTo>
                <a:lnTo>
                  <a:pt x="3822219" y="3702400"/>
                </a:lnTo>
                <a:lnTo>
                  <a:pt x="0" y="3702400"/>
                </a:lnTo>
                <a:lnTo>
                  <a:pt x="0" y="0"/>
                </a:lnTo>
                <a:close/>
              </a:path>
            </a:pathLst>
          </a:custGeom>
          <a:blipFill>
            <a:blip r:embed="rId10"/>
            <a:stretch>
              <a:fillRect/>
            </a:stretch>
          </a:blipFill>
        </p:spPr>
      </p:sp>
      <p:sp>
        <p:nvSpPr>
          <p:cNvPr id="9" name="Freeform 9"/>
          <p:cNvSpPr/>
          <p:nvPr/>
        </p:nvSpPr>
        <p:spPr>
          <a:xfrm>
            <a:off x="4015035" y="4463665"/>
            <a:ext cx="5430410" cy="3105954"/>
          </a:xfrm>
          <a:custGeom>
            <a:avLst/>
            <a:gdLst/>
            <a:ahLst/>
            <a:cxnLst/>
            <a:rect l="l" t="t" r="r" b="b"/>
            <a:pathLst>
              <a:path w="5430410" h="3105954">
                <a:moveTo>
                  <a:pt x="0" y="0"/>
                </a:moveTo>
                <a:lnTo>
                  <a:pt x="5430410" y="0"/>
                </a:lnTo>
                <a:lnTo>
                  <a:pt x="5430410" y="3105954"/>
                </a:lnTo>
                <a:lnTo>
                  <a:pt x="0" y="3105954"/>
                </a:lnTo>
                <a:lnTo>
                  <a:pt x="0" y="0"/>
                </a:lnTo>
                <a:close/>
              </a:path>
            </a:pathLst>
          </a:custGeom>
          <a:blipFill>
            <a:blip r:embed="rId11"/>
            <a:stretch>
              <a:fillRect/>
            </a:stretch>
          </a:blipFill>
        </p:spPr>
      </p:sp>
      <p:sp>
        <p:nvSpPr>
          <p:cNvPr id="10" name="TextBox 10"/>
          <p:cNvSpPr txBox="1"/>
          <p:nvPr/>
        </p:nvSpPr>
        <p:spPr>
          <a:xfrm>
            <a:off x="4171985" y="229855"/>
            <a:ext cx="10546920" cy="3364846"/>
          </a:xfrm>
          <a:prstGeom prst="rect">
            <a:avLst/>
          </a:prstGeom>
        </p:spPr>
        <p:txBody>
          <a:bodyPr lIns="0" tIns="0" rIns="0" bIns="0" rtlCol="0" anchor="t">
            <a:spAutoFit/>
          </a:bodyPr>
          <a:lstStyle/>
          <a:p>
            <a:pPr algn="ctr">
              <a:lnSpc>
                <a:spcPts val="8925"/>
              </a:lnSpc>
            </a:pPr>
            <a:r>
              <a:rPr lang="en-US" sz="6375" spc="822" dirty="0">
                <a:solidFill>
                  <a:srgbClr val="FFFFFF"/>
                </a:solidFill>
                <a:latin typeface="Bangers"/>
                <a:ea typeface="Bangers"/>
                <a:cs typeface="Bangers"/>
                <a:sym typeface="Bangers"/>
              </a:rPr>
              <a:t>Dasar-</a:t>
            </a:r>
            <a:r>
              <a:rPr lang="en-US" sz="6375" spc="822" dirty="0" err="1">
                <a:solidFill>
                  <a:srgbClr val="FFFFFF"/>
                </a:solidFill>
                <a:latin typeface="Bangers"/>
                <a:ea typeface="Bangers"/>
                <a:cs typeface="Bangers"/>
                <a:sym typeface="Bangers"/>
              </a:rPr>
              <a:t>dasar</a:t>
            </a:r>
            <a:r>
              <a:rPr lang="en-US" sz="6375" spc="822" dirty="0">
                <a:solidFill>
                  <a:srgbClr val="FFFFFF"/>
                </a:solidFill>
                <a:latin typeface="Bangers"/>
                <a:ea typeface="Bangers"/>
                <a:cs typeface="Bangers"/>
                <a:sym typeface="Bangers"/>
              </a:rPr>
              <a:t> </a:t>
            </a:r>
            <a:r>
              <a:rPr lang="en-US" sz="6375" spc="822" dirty="0" err="1">
                <a:solidFill>
                  <a:srgbClr val="FFFFFF"/>
                </a:solidFill>
                <a:latin typeface="Bangers"/>
                <a:ea typeface="Bangers"/>
                <a:cs typeface="Bangers"/>
                <a:sym typeface="Bangers"/>
              </a:rPr>
              <a:t>Pengaplikasian</a:t>
            </a:r>
            <a:r>
              <a:rPr lang="en-US" sz="6375" spc="822" dirty="0">
                <a:solidFill>
                  <a:srgbClr val="FFFFFF"/>
                </a:solidFill>
                <a:latin typeface="Bangers"/>
                <a:ea typeface="Bangers"/>
                <a:cs typeface="Bangers"/>
                <a:sym typeface="Bangers"/>
              </a:rPr>
              <a:t> Graf</a:t>
            </a:r>
          </a:p>
          <a:p>
            <a:pPr algn="ctr">
              <a:lnSpc>
                <a:spcPts val="8925"/>
              </a:lnSpc>
            </a:pPr>
            <a:endParaRPr lang="en-US" sz="6375" spc="822" dirty="0">
              <a:solidFill>
                <a:srgbClr val="FFFFFF"/>
              </a:solidFill>
              <a:latin typeface="Bangers"/>
              <a:ea typeface="Bangers"/>
              <a:cs typeface="Bangers"/>
              <a:sym typeface="Bangers"/>
            </a:endParaRPr>
          </a:p>
        </p:txBody>
      </p:sp>
      <p:sp>
        <p:nvSpPr>
          <p:cNvPr id="11" name="TextBox 11"/>
          <p:cNvSpPr txBox="1"/>
          <p:nvPr/>
        </p:nvSpPr>
        <p:spPr>
          <a:xfrm>
            <a:off x="9516486" y="3421033"/>
            <a:ext cx="5202419" cy="1421921"/>
          </a:xfrm>
          <a:prstGeom prst="rect">
            <a:avLst/>
          </a:prstGeom>
        </p:spPr>
        <p:txBody>
          <a:bodyPr lIns="0" tIns="0" rIns="0" bIns="0" rtlCol="0" anchor="t">
            <a:spAutoFit/>
          </a:bodyPr>
          <a:lstStyle/>
          <a:p>
            <a:pPr algn="ctr">
              <a:lnSpc>
                <a:spcPts val="3744"/>
              </a:lnSpc>
            </a:pPr>
            <a:r>
              <a:rPr lang="en-US" sz="2674" spc="345" dirty="0">
                <a:latin typeface="Bangers"/>
                <a:ea typeface="Bangers"/>
                <a:cs typeface="Bangers"/>
                <a:sym typeface="Bangers"/>
              </a:rPr>
              <a:t>Graf yang </a:t>
            </a:r>
            <a:r>
              <a:rPr lang="en-US" sz="2674" spc="345" dirty="0" err="1">
                <a:latin typeface="Bangers"/>
                <a:ea typeface="Bangers"/>
                <a:cs typeface="Bangers"/>
                <a:sym typeface="Bangers"/>
              </a:rPr>
              <a:t>mempresentasikan</a:t>
            </a:r>
            <a:r>
              <a:rPr lang="en-US" sz="2674" spc="345" dirty="0">
                <a:latin typeface="Bangers"/>
                <a:ea typeface="Bangers"/>
                <a:cs typeface="Bangers"/>
                <a:sym typeface="Bangers"/>
              </a:rPr>
              <a:t> </a:t>
            </a:r>
          </a:p>
          <a:p>
            <a:pPr algn="ctr">
              <a:lnSpc>
                <a:spcPts val="3744"/>
              </a:lnSpc>
            </a:pPr>
            <a:r>
              <a:rPr lang="en-US" sz="2674" spc="345" dirty="0" err="1">
                <a:latin typeface="Bangers"/>
                <a:ea typeface="Bangers"/>
                <a:cs typeface="Bangers"/>
                <a:sym typeface="Bangers"/>
              </a:rPr>
              <a:t>Jembatan</a:t>
            </a:r>
            <a:r>
              <a:rPr lang="en-US" sz="2674" spc="345" dirty="0">
                <a:latin typeface="Bangers"/>
                <a:ea typeface="Bangers"/>
                <a:cs typeface="Bangers"/>
                <a:sym typeface="Bangers"/>
              </a:rPr>
              <a:t> Königsberg</a:t>
            </a:r>
          </a:p>
          <a:p>
            <a:pPr algn="ctr">
              <a:lnSpc>
                <a:spcPts val="3744"/>
              </a:lnSpc>
            </a:pPr>
            <a:endParaRPr lang="en-US" sz="2674" spc="345" dirty="0">
              <a:latin typeface="Bangers"/>
              <a:ea typeface="Bangers"/>
              <a:cs typeface="Bangers"/>
              <a:sym typeface="Bangers"/>
            </a:endParaRPr>
          </a:p>
        </p:txBody>
      </p:sp>
      <p:sp>
        <p:nvSpPr>
          <p:cNvPr id="12" name="TextBox 12"/>
          <p:cNvSpPr txBox="1"/>
          <p:nvPr/>
        </p:nvSpPr>
        <p:spPr>
          <a:xfrm>
            <a:off x="3717495" y="3528026"/>
            <a:ext cx="5202419" cy="425886"/>
          </a:xfrm>
          <a:prstGeom prst="rect">
            <a:avLst/>
          </a:prstGeom>
        </p:spPr>
        <p:txBody>
          <a:bodyPr lIns="0" tIns="0" rIns="0" bIns="0" rtlCol="0" anchor="t">
            <a:spAutoFit/>
          </a:bodyPr>
          <a:lstStyle/>
          <a:p>
            <a:pPr algn="ctr">
              <a:lnSpc>
                <a:spcPts val="3744"/>
              </a:lnSpc>
            </a:pPr>
            <a:r>
              <a:rPr lang="en-US" sz="2674" spc="345" dirty="0" err="1">
                <a:latin typeface="Bangers"/>
                <a:ea typeface="Bangers"/>
                <a:cs typeface="Bangers"/>
                <a:sym typeface="Bangers"/>
              </a:rPr>
              <a:t>Jembatan</a:t>
            </a:r>
            <a:r>
              <a:rPr lang="en-US" sz="2674" spc="345" dirty="0">
                <a:latin typeface="Bangers"/>
                <a:ea typeface="Bangers"/>
                <a:cs typeface="Bangers"/>
                <a:sym typeface="Bangers"/>
              </a:rPr>
              <a:t> Königsberg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3798564" y="6747228"/>
            <a:ext cx="4664865" cy="4114800"/>
          </a:xfrm>
          <a:custGeom>
            <a:avLst/>
            <a:gdLst/>
            <a:ahLst/>
            <a:cxnLst/>
            <a:rect l="l" t="t" r="r" b="b"/>
            <a:pathLst>
              <a:path w="4664865" h="4114800">
                <a:moveTo>
                  <a:pt x="4664866" y="0"/>
                </a:moveTo>
                <a:lnTo>
                  <a:pt x="0" y="0"/>
                </a:lnTo>
                <a:lnTo>
                  <a:pt x="0" y="4114800"/>
                </a:lnTo>
                <a:lnTo>
                  <a:pt x="4664866" y="4114800"/>
                </a:lnTo>
                <a:lnTo>
                  <a:pt x="466486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157003" y="2579368"/>
            <a:ext cx="13973994" cy="5843670"/>
          </a:xfrm>
          <a:custGeom>
            <a:avLst/>
            <a:gdLst/>
            <a:ahLst/>
            <a:cxnLst/>
            <a:rect l="l" t="t" r="r" b="b"/>
            <a:pathLst>
              <a:path w="13973994" h="5843670">
                <a:moveTo>
                  <a:pt x="0" y="0"/>
                </a:moveTo>
                <a:lnTo>
                  <a:pt x="13973994" y="0"/>
                </a:lnTo>
                <a:lnTo>
                  <a:pt x="13973994" y="5843670"/>
                </a:lnTo>
                <a:lnTo>
                  <a:pt x="0" y="584367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2286984" y="5129182"/>
            <a:ext cx="13844012" cy="4129118"/>
          </a:xfrm>
          <a:custGeom>
            <a:avLst/>
            <a:gdLst/>
            <a:ahLst/>
            <a:cxnLst/>
            <a:rect l="l" t="t" r="r" b="b"/>
            <a:pathLst>
              <a:path w="13844012" h="4129118">
                <a:moveTo>
                  <a:pt x="0" y="0"/>
                </a:moveTo>
                <a:lnTo>
                  <a:pt x="13844013" y="0"/>
                </a:lnTo>
                <a:lnTo>
                  <a:pt x="13844013" y="4129118"/>
                </a:lnTo>
                <a:lnTo>
                  <a:pt x="0" y="4129118"/>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flipH="1" flipV="1">
            <a:off x="-418391" y="-720183"/>
            <a:ext cx="3698829" cy="4179468"/>
          </a:xfrm>
          <a:custGeom>
            <a:avLst/>
            <a:gdLst/>
            <a:ahLst/>
            <a:cxnLst/>
            <a:rect l="l" t="t" r="r" b="b"/>
            <a:pathLst>
              <a:path w="3698829" h="4179468">
                <a:moveTo>
                  <a:pt x="3698829" y="4179468"/>
                </a:moveTo>
                <a:lnTo>
                  <a:pt x="0" y="4179468"/>
                </a:lnTo>
                <a:lnTo>
                  <a:pt x="0" y="0"/>
                </a:lnTo>
                <a:lnTo>
                  <a:pt x="3698829" y="0"/>
                </a:lnTo>
                <a:lnTo>
                  <a:pt x="3698829" y="4179468"/>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3406431" y="828675"/>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penerapan graf</a:t>
            </a:r>
          </a:p>
        </p:txBody>
      </p:sp>
      <p:sp>
        <p:nvSpPr>
          <p:cNvPr id="8" name="TextBox 8"/>
          <p:cNvSpPr txBox="1"/>
          <p:nvPr/>
        </p:nvSpPr>
        <p:spPr>
          <a:xfrm>
            <a:off x="5009925" y="3382765"/>
            <a:ext cx="8268150" cy="4094001"/>
          </a:xfrm>
          <a:prstGeom prst="rect">
            <a:avLst/>
          </a:prstGeom>
        </p:spPr>
        <p:txBody>
          <a:bodyPr lIns="0" tIns="0" rIns="0" bIns="0" rtlCol="0" anchor="t">
            <a:spAutoFit/>
          </a:bodyPr>
          <a:lstStyle/>
          <a:p>
            <a:pPr algn="ctr">
              <a:lnSpc>
                <a:spcPts val="9231"/>
              </a:lnSpc>
            </a:pPr>
            <a:r>
              <a:rPr lang="en-US" sz="6593">
                <a:solidFill>
                  <a:srgbClr val="000000"/>
                </a:solidFill>
                <a:latin typeface="Marykate"/>
                <a:ea typeface="Marykate"/>
                <a:cs typeface="Marykate"/>
                <a:sym typeface="Marykate"/>
              </a:rPr>
              <a:t>Jalur Pengiriman dan Logistik</a:t>
            </a:r>
          </a:p>
          <a:p>
            <a:pPr algn="ctr">
              <a:lnSpc>
                <a:spcPts val="4611"/>
              </a:lnSpc>
            </a:pPr>
            <a:r>
              <a:rPr lang="en-US" sz="3293">
                <a:solidFill>
                  <a:srgbClr val="000000"/>
                </a:solidFill>
                <a:latin typeface="Marykate"/>
                <a:ea typeface="Marykate"/>
                <a:cs typeface="Marykate"/>
                <a:sym typeface="Marykate"/>
              </a:rPr>
              <a:t>Graf digunakan untuk merencanakan rute pengiriman barang secara efisien. Algoritma seperti Dijkstra dan A* membantu menemukan jalur tercepat untuk menghemat waktu dan biaya.</a:t>
            </a:r>
          </a:p>
          <a:p>
            <a:pPr algn="ctr">
              <a:lnSpc>
                <a:spcPts val="4611"/>
              </a:lnSpc>
            </a:pPr>
            <a:endParaRPr lang="en-US" sz="3293">
              <a:solidFill>
                <a:srgbClr val="000000"/>
              </a:solidFill>
              <a:latin typeface="Marykate"/>
              <a:ea typeface="Marykate"/>
              <a:cs typeface="Marykate"/>
              <a:sym typeface="Marykat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3798564" y="6747228"/>
            <a:ext cx="4664865" cy="4114800"/>
          </a:xfrm>
          <a:custGeom>
            <a:avLst/>
            <a:gdLst/>
            <a:ahLst/>
            <a:cxnLst/>
            <a:rect l="l" t="t" r="r" b="b"/>
            <a:pathLst>
              <a:path w="4664865" h="4114800">
                <a:moveTo>
                  <a:pt x="4664866" y="0"/>
                </a:moveTo>
                <a:lnTo>
                  <a:pt x="0" y="0"/>
                </a:lnTo>
                <a:lnTo>
                  <a:pt x="0" y="4114800"/>
                </a:lnTo>
                <a:lnTo>
                  <a:pt x="4664866" y="4114800"/>
                </a:lnTo>
                <a:lnTo>
                  <a:pt x="466486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23027" y="2044647"/>
            <a:ext cx="15828054" cy="6619004"/>
          </a:xfrm>
          <a:custGeom>
            <a:avLst/>
            <a:gdLst/>
            <a:ahLst/>
            <a:cxnLst/>
            <a:rect l="l" t="t" r="r" b="b"/>
            <a:pathLst>
              <a:path w="15828054" h="6619004">
                <a:moveTo>
                  <a:pt x="0" y="0"/>
                </a:moveTo>
                <a:lnTo>
                  <a:pt x="15828053" y="0"/>
                </a:lnTo>
                <a:lnTo>
                  <a:pt x="15828053" y="6619004"/>
                </a:lnTo>
                <a:lnTo>
                  <a:pt x="0" y="66190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431023" y="5354149"/>
            <a:ext cx="15412061" cy="4596804"/>
          </a:xfrm>
          <a:custGeom>
            <a:avLst/>
            <a:gdLst/>
            <a:ahLst/>
            <a:cxnLst/>
            <a:rect l="l" t="t" r="r" b="b"/>
            <a:pathLst>
              <a:path w="15412061" h="4596804">
                <a:moveTo>
                  <a:pt x="0" y="0"/>
                </a:moveTo>
                <a:lnTo>
                  <a:pt x="15412061" y="0"/>
                </a:lnTo>
                <a:lnTo>
                  <a:pt x="15412061" y="4596804"/>
                </a:lnTo>
                <a:lnTo>
                  <a:pt x="0" y="4596804"/>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flipH="1" flipV="1">
            <a:off x="-418391" y="-720183"/>
            <a:ext cx="3698829" cy="4179468"/>
          </a:xfrm>
          <a:custGeom>
            <a:avLst/>
            <a:gdLst/>
            <a:ahLst/>
            <a:cxnLst/>
            <a:rect l="l" t="t" r="r" b="b"/>
            <a:pathLst>
              <a:path w="3698829" h="4179468">
                <a:moveTo>
                  <a:pt x="3698829" y="4179468"/>
                </a:moveTo>
                <a:lnTo>
                  <a:pt x="0" y="4179468"/>
                </a:lnTo>
                <a:lnTo>
                  <a:pt x="0" y="0"/>
                </a:lnTo>
                <a:lnTo>
                  <a:pt x="3698829" y="0"/>
                </a:lnTo>
                <a:lnTo>
                  <a:pt x="3698829" y="4179468"/>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3017852" y="2844518"/>
            <a:ext cx="13113144" cy="5960110"/>
          </a:xfrm>
          <a:prstGeom prst="rect">
            <a:avLst/>
          </a:prstGeom>
        </p:spPr>
        <p:txBody>
          <a:bodyPr lIns="0" tIns="0" rIns="0" bIns="0" rtlCol="0" anchor="t">
            <a:spAutoFit/>
          </a:bodyPr>
          <a:lstStyle/>
          <a:p>
            <a:pPr algn="ctr">
              <a:lnSpc>
                <a:spcPts val="4339"/>
              </a:lnSpc>
            </a:pPr>
            <a:r>
              <a:rPr lang="en-US" sz="3099">
                <a:solidFill>
                  <a:srgbClr val="000000"/>
                </a:solidFill>
                <a:latin typeface="Marykate"/>
                <a:ea typeface="Marykate"/>
                <a:cs typeface="Marykate"/>
                <a:sym typeface="Marykate"/>
              </a:rPr>
              <a:t>Dalam dunia logistik dan perencanaan distribusi, teori graf memiliki peran penting dalam mengatur dan menyusun rute pengiriman yang paling efisien. Pada industri yang sangat mengandalkan kecepatan dan biaya rendah, graf dipakai untuk merepresentasikan jaringan transportasi seperti jalur jalan raya, penerbangan, maupun kereta api. Metode pencarian rute tercepat, seperti algoritma Dijkstra atau A*, digunakan untuk menemukan jalur optimal antara dua titik, sehingga pengiriman menjadi lebih cepat dan hemat biaya.</a:t>
            </a:r>
          </a:p>
          <a:p>
            <a:pPr algn="ctr">
              <a:lnSpc>
                <a:spcPts val="4339"/>
              </a:lnSpc>
            </a:pPr>
            <a:r>
              <a:rPr lang="en-US" sz="3099">
                <a:solidFill>
                  <a:srgbClr val="000000"/>
                </a:solidFill>
                <a:latin typeface="Marykate"/>
                <a:ea typeface="Marykate"/>
                <a:cs typeface="Marykate"/>
                <a:sym typeface="Marykate"/>
              </a:rPr>
              <a:t>Sebagai ilustrasi, misalkan sebuah perusahaan ekspedisi hendak mengirimkan barang ke tiga lokasi berbeda. Lokasi perusahaan sebagai titik awal digambarkan sebagai simpul 1, sedangkan tiga tujuan pengiriman digambarkan sebagai simpul 2, 3, dan 4. Graf akan digunakan untuk menentukan rute terbaik untuk mengunjungi semua tujuan tersebut secara efisien Berikut ilustrasinya:</a:t>
            </a:r>
          </a:p>
          <a:p>
            <a:pPr algn="ctr">
              <a:lnSpc>
                <a:spcPts val="4339"/>
              </a:lnSpc>
            </a:pPr>
            <a:endParaRPr lang="en-US" sz="3099">
              <a:solidFill>
                <a:srgbClr val="000000"/>
              </a:solidFill>
              <a:latin typeface="Marykate"/>
              <a:ea typeface="Marykate"/>
              <a:cs typeface="Marykate"/>
              <a:sym typeface="Marykate"/>
            </a:endParaRPr>
          </a:p>
        </p:txBody>
      </p:sp>
      <p:sp>
        <p:nvSpPr>
          <p:cNvPr id="8" name="TextBox 8"/>
          <p:cNvSpPr txBox="1"/>
          <p:nvPr/>
        </p:nvSpPr>
        <p:spPr>
          <a:xfrm>
            <a:off x="3280438" y="293954"/>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penerapan graf</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3798564" y="6747228"/>
            <a:ext cx="4664865" cy="4114800"/>
          </a:xfrm>
          <a:custGeom>
            <a:avLst/>
            <a:gdLst/>
            <a:ahLst/>
            <a:cxnLst/>
            <a:rect l="l" t="t" r="r" b="b"/>
            <a:pathLst>
              <a:path w="4664865" h="4114800">
                <a:moveTo>
                  <a:pt x="4664866" y="0"/>
                </a:moveTo>
                <a:lnTo>
                  <a:pt x="0" y="0"/>
                </a:lnTo>
                <a:lnTo>
                  <a:pt x="0" y="4114800"/>
                </a:lnTo>
                <a:lnTo>
                  <a:pt x="4664866" y="4114800"/>
                </a:lnTo>
                <a:lnTo>
                  <a:pt x="466486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23027" y="2044647"/>
            <a:ext cx="15828054" cy="6619004"/>
          </a:xfrm>
          <a:custGeom>
            <a:avLst/>
            <a:gdLst/>
            <a:ahLst/>
            <a:cxnLst/>
            <a:rect l="l" t="t" r="r" b="b"/>
            <a:pathLst>
              <a:path w="15828054" h="6619004">
                <a:moveTo>
                  <a:pt x="0" y="0"/>
                </a:moveTo>
                <a:lnTo>
                  <a:pt x="15828053" y="0"/>
                </a:lnTo>
                <a:lnTo>
                  <a:pt x="15828053" y="6619004"/>
                </a:lnTo>
                <a:lnTo>
                  <a:pt x="0" y="66190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639020" y="5354149"/>
            <a:ext cx="15412061" cy="4596804"/>
          </a:xfrm>
          <a:custGeom>
            <a:avLst/>
            <a:gdLst/>
            <a:ahLst/>
            <a:cxnLst/>
            <a:rect l="l" t="t" r="r" b="b"/>
            <a:pathLst>
              <a:path w="15412061" h="4596804">
                <a:moveTo>
                  <a:pt x="0" y="0"/>
                </a:moveTo>
                <a:lnTo>
                  <a:pt x="15412060" y="0"/>
                </a:lnTo>
                <a:lnTo>
                  <a:pt x="15412060" y="4596804"/>
                </a:lnTo>
                <a:lnTo>
                  <a:pt x="0" y="4596804"/>
                </a:lnTo>
                <a:lnTo>
                  <a:pt x="0" y="0"/>
                </a:lnTo>
                <a:close/>
              </a:path>
            </a:pathLst>
          </a:custGeom>
          <a:blipFill>
            <a:blip r:embed="rId5">
              <a:extLst>
                <a:ext uri="{96DAC541-7B7A-43D3-8B79-37D633B846F1}">
                  <asvg:svgBlip xmlns:asvg="http://schemas.microsoft.com/office/drawing/2016/SVG/main" r:embed="rId6"/>
                </a:ext>
              </a:extLst>
            </a:blip>
            <a:stretch>
              <a:fillRect l="-938" t="-41523"/>
            </a:stretch>
          </a:blipFill>
        </p:spPr>
      </p:sp>
      <p:sp>
        <p:nvSpPr>
          <p:cNvPr id="6" name="Freeform 6"/>
          <p:cNvSpPr/>
          <p:nvPr/>
        </p:nvSpPr>
        <p:spPr>
          <a:xfrm flipH="1" flipV="1">
            <a:off x="-418391" y="-720183"/>
            <a:ext cx="3698829" cy="4179468"/>
          </a:xfrm>
          <a:custGeom>
            <a:avLst/>
            <a:gdLst/>
            <a:ahLst/>
            <a:cxnLst/>
            <a:rect l="l" t="t" r="r" b="b"/>
            <a:pathLst>
              <a:path w="3698829" h="4179468">
                <a:moveTo>
                  <a:pt x="3698829" y="4179468"/>
                </a:moveTo>
                <a:lnTo>
                  <a:pt x="0" y="4179468"/>
                </a:lnTo>
                <a:lnTo>
                  <a:pt x="0" y="0"/>
                </a:lnTo>
                <a:lnTo>
                  <a:pt x="3698829" y="0"/>
                </a:lnTo>
                <a:lnTo>
                  <a:pt x="3698829" y="4179468"/>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4240284" y="3000094"/>
            <a:ext cx="9555445" cy="813606"/>
          </a:xfrm>
          <a:prstGeom prst="rect">
            <a:avLst/>
          </a:prstGeom>
        </p:spPr>
        <p:txBody>
          <a:bodyPr lIns="0" tIns="0" rIns="0" bIns="0" rtlCol="0" anchor="t">
            <a:spAutoFit/>
          </a:bodyPr>
          <a:lstStyle/>
          <a:p>
            <a:pPr algn="ctr">
              <a:lnSpc>
                <a:spcPts val="6627"/>
              </a:lnSpc>
            </a:pPr>
            <a:r>
              <a:rPr lang="en-US" sz="4733">
                <a:solidFill>
                  <a:srgbClr val="000000"/>
                </a:solidFill>
                <a:latin typeface="Marykate"/>
                <a:ea typeface="Marykate"/>
                <a:cs typeface="Marykate"/>
                <a:sym typeface="Marykate"/>
              </a:rPr>
              <a:t>1 . Graf tidak berarah dengan 4 simpul</a:t>
            </a:r>
          </a:p>
        </p:txBody>
      </p:sp>
      <p:sp>
        <p:nvSpPr>
          <p:cNvPr id="8" name="TextBox 8"/>
          <p:cNvSpPr txBox="1"/>
          <p:nvPr/>
        </p:nvSpPr>
        <p:spPr>
          <a:xfrm>
            <a:off x="3280438" y="293954"/>
            <a:ext cx="11475138" cy="1750693"/>
          </a:xfrm>
          <a:prstGeom prst="rect">
            <a:avLst/>
          </a:prstGeom>
        </p:spPr>
        <p:txBody>
          <a:bodyPr lIns="0" tIns="0" rIns="0" bIns="0" rtlCol="0" anchor="t">
            <a:spAutoFit/>
          </a:bodyPr>
          <a:lstStyle/>
          <a:p>
            <a:pPr algn="ctr">
              <a:lnSpc>
                <a:spcPts val="14280"/>
              </a:lnSpc>
            </a:pPr>
            <a:r>
              <a:rPr lang="en-US" sz="10200" spc="1315">
                <a:solidFill>
                  <a:srgbClr val="FFFFFF"/>
                </a:solidFill>
                <a:latin typeface="Bangers"/>
                <a:ea typeface="Bangers"/>
                <a:cs typeface="Bangers"/>
                <a:sym typeface="Bangers"/>
              </a:rPr>
              <a:t>penerapan graf</a:t>
            </a:r>
          </a:p>
        </p:txBody>
      </p:sp>
      <p:sp>
        <p:nvSpPr>
          <p:cNvPr id="9" name="Freeform 9"/>
          <p:cNvSpPr/>
          <p:nvPr/>
        </p:nvSpPr>
        <p:spPr>
          <a:xfrm>
            <a:off x="6420701" y="4394211"/>
            <a:ext cx="5446597" cy="3258339"/>
          </a:xfrm>
          <a:custGeom>
            <a:avLst/>
            <a:gdLst/>
            <a:ahLst/>
            <a:cxnLst/>
            <a:rect l="l" t="t" r="r" b="b"/>
            <a:pathLst>
              <a:path w="5446597" h="3258339">
                <a:moveTo>
                  <a:pt x="0" y="0"/>
                </a:moveTo>
                <a:lnTo>
                  <a:pt x="5446598" y="0"/>
                </a:lnTo>
                <a:lnTo>
                  <a:pt x="5446598" y="3258340"/>
                </a:lnTo>
                <a:lnTo>
                  <a:pt x="0" y="3258340"/>
                </a:lnTo>
                <a:lnTo>
                  <a:pt x="0" y="0"/>
                </a:lnTo>
                <a:close/>
              </a:path>
            </a:pathLst>
          </a:custGeom>
          <a:blipFill>
            <a:blip r:embed="rId9"/>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583</Words>
  <Application>Microsoft Office PowerPoint</Application>
  <PresentationFormat>Custom</PresentationFormat>
  <Paragraphs>46</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Marykate</vt:lpstr>
      <vt:lpstr>Bangers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Hitam dan Kuning Ilustrasi Presentasi Tugas Kelompok</dc:title>
  <cp:lastModifiedBy>MFA 09</cp:lastModifiedBy>
  <cp:revision>3</cp:revision>
  <dcterms:created xsi:type="dcterms:W3CDTF">2006-08-16T00:00:00Z</dcterms:created>
  <dcterms:modified xsi:type="dcterms:W3CDTF">2025-06-04T01:24:06Z</dcterms:modified>
  <dc:identifier>DAGooy6qcVw</dc:identifier>
</cp:coreProperties>
</file>

<file path=docProps/thumbnail.jpeg>
</file>